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43"/>
  </p:notesMasterIdLst>
  <p:handoutMasterIdLst>
    <p:handoutMasterId r:id="rId44"/>
  </p:handoutMasterIdLst>
  <p:sldIdLst>
    <p:sldId id="257" r:id="rId2"/>
    <p:sldId id="260" r:id="rId3"/>
    <p:sldId id="258" r:id="rId4"/>
    <p:sldId id="261" r:id="rId5"/>
    <p:sldId id="262" r:id="rId6"/>
    <p:sldId id="263" r:id="rId7"/>
    <p:sldId id="299" r:id="rId8"/>
    <p:sldId id="264" r:id="rId9"/>
    <p:sldId id="265" r:id="rId10"/>
    <p:sldId id="297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96" r:id="rId20"/>
    <p:sldId id="277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8" r:id="rId42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>
                <a:latin typeface="+mn-lt"/>
                <a:cs typeface="Times New Roman" panose="02020603050405020304" pitchFamily="18" charset="0"/>
              </a:rPr>
              <a:t>GRÁFICO</a:t>
            </a:r>
            <a:r>
              <a:rPr lang="pt-BR" sz="2000" b="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latin typeface="+mn-lt"/>
                <a:cs typeface="Times New Roman" panose="02020603050405020304" pitchFamily="18" charset="0"/>
              </a:rPr>
              <a:t>1- SEGURADOS DA PREVISCAM POR CONDIÇÃO DE ATIVOS E BENEFICIÁRIOS  </a:t>
            </a:r>
          </a:p>
        </c:rich>
      </c:tx>
      <c:layout>
        <c:manualLayout>
          <c:xMode val="edge"/>
          <c:yMode val="edge"/>
          <c:x val="0.16394411853896748"/>
          <c:y val="3.4608729090559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7649859681742082E-2"/>
          <c:y val="0.23115319922561758"/>
          <c:w val="0.952191235059761"/>
          <c:h val="0.65932287591243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 de Segurados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</c:numCache>
            </c:numRef>
          </c:cat>
          <c:val>
            <c:numRef>
              <c:f>Planilha1!$B$2:$B$5</c:f>
              <c:numCache>
                <c:formatCode>General</c:formatCode>
                <c:ptCount val="4"/>
                <c:pt idx="0" formatCode="#,##0">
                  <c:v>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73-4D2E-8673-F53E8F9DF47B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Servidores Ativos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</c:numCache>
            </c:numRef>
          </c:cat>
          <c:val>
            <c:numRef>
              <c:f>Planilha1!$C$2:$C$5</c:f>
              <c:numCache>
                <c:formatCode>General</c:formatCode>
                <c:ptCount val="4"/>
                <c:pt idx="0" formatCode="#,##0">
                  <c:v>2296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73-4D2E-8673-F53E8F9DF47B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Aposentados e Pensionistas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</c:numCache>
            </c:numRef>
          </c:cat>
          <c:val>
            <c:numRef>
              <c:f>Planilha1!$D$2:$D$5</c:f>
              <c:numCache>
                <c:formatCode>General</c:formatCode>
                <c:ptCount val="4"/>
                <c:pt idx="0" formatCode="#,##0">
                  <c:v>1020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73-4D2E-8673-F53E8F9DF47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79002920"/>
        <c:axId val="379008320"/>
      </c:barChart>
      <c:catAx>
        <c:axId val="37900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9008320"/>
        <c:crosses val="autoZero"/>
        <c:auto val="1"/>
        <c:lblAlgn val="ctr"/>
        <c:lblOffset val="100"/>
        <c:noMultiLvlLbl val="0"/>
      </c:catAx>
      <c:valAx>
        <c:axId val="3790083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7900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/>
                </a:solidFill>
                <a:latin typeface="+mj-lt"/>
                <a:ea typeface="+mn-ea"/>
                <a:cs typeface="+mn-cs"/>
              </a:defRPr>
            </a:pPr>
            <a:r>
              <a:rPr lang="pt-BR" sz="1800" dirty="0">
                <a:latin typeface="+mj-lt"/>
                <a:cs typeface="Times New Roman" panose="02020603050405020304" pitchFamily="18" charset="0"/>
              </a:rPr>
              <a:t>GRÁFICO 2 -  SEGURADOS DA PREVISCAM POR FUNDO</a:t>
            </a:r>
          </a:p>
        </c:rich>
      </c:tx>
      <c:layout>
        <c:manualLayout>
          <c:xMode val="edge"/>
          <c:yMode val="edge"/>
          <c:x val="0.11766801727394612"/>
          <c:y val="2.4188671638782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/>
              </a:solidFill>
              <a:latin typeface="+mj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6060992140798955E-2"/>
          <c:y val="0.21933125623961383"/>
          <c:w val="0.95552069984666765"/>
          <c:h val="0.66237915584075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Total de Segurados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</c:numCache>
            </c:num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3316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5D-4071-9196-683E56066A1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Fundo Financeiro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</c:numCache>
            </c:numRef>
          </c:cat>
          <c:val>
            <c:numRef>
              <c:f>Planilha1!$C$2:$C$5</c:f>
              <c:numCache>
                <c:formatCode>General</c:formatCode>
                <c:ptCount val="4"/>
                <c:pt idx="0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5D-4071-9196-683E56066A1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Fundo Previdenciário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dLbl>
              <c:idx val="0"/>
              <c:layout>
                <c:manualLayout>
                  <c:x val="-4.7036688617121351E-3"/>
                  <c:y val="-7.390897620459097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5D-4071-9196-683E56066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General</c:formatCode>
                <c:ptCount val="4"/>
              </c:numCache>
            </c:numRef>
          </c:cat>
          <c:val>
            <c:numRef>
              <c:f>Planilha1!$D$2:$D$5</c:f>
              <c:numCache>
                <c:formatCode>General</c:formatCode>
                <c:ptCount val="4"/>
                <c:pt idx="0">
                  <c:v>2322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5D-4071-9196-683E56066A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32434200"/>
        <c:axId val="572647000"/>
      </c:barChart>
      <c:catAx>
        <c:axId val="53243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2647000"/>
        <c:crosses val="autoZero"/>
        <c:auto val="1"/>
        <c:lblAlgn val="ctr"/>
        <c:lblOffset val="100"/>
        <c:noMultiLvlLbl val="0"/>
      </c:catAx>
      <c:valAx>
        <c:axId val="572647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243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 b="1"/>
              <a:t>GRÁFICO 3 - PROPORÇÃO DE ATIVOS E APOSENTADOS/PENSIONISTAS POR FUNDO E TOTAL DE SEGURADOS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ATIVOS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721307813501504E-2"/>
                  <c:y val="4.45736417103986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66-40D5-8C8E-171D47D49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3"/>
                <c:pt idx="0">
                  <c:v>FUNDO FINANCEIRO</c:v>
                </c:pt>
                <c:pt idx="1">
                  <c:v>FUNDO PREVIDENCIÁRIO</c:v>
                </c:pt>
                <c:pt idx="2">
                  <c:v>TOTAL SEGURADOS</c:v>
                </c:pt>
              </c:strCache>
            </c:strRef>
          </c:cat>
          <c:val>
            <c:numRef>
              <c:f>Planilha1!$B$2:$B$5</c:f>
              <c:numCache>
                <c:formatCode>0.00%</c:formatCode>
                <c:ptCount val="4"/>
                <c:pt idx="0">
                  <c:v>0.43</c:v>
                </c:pt>
                <c:pt idx="1">
                  <c:v>0.8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6-40D5-8C8E-171D47D49279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APOSENTADOS E PENSIONISTAS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0581961720252184E-2"/>
                  <c:y val="-8.171739912936433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66-40D5-8C8E-171D47D49279}"/>
                </c:ext>
              </c:extLst>
            </c:dLbl>
            <c:dLbl>
              <c:idx val="2"/>
              <c:layout>
                <c:manualLayout>
                  <c:x val="2.2297125196939931E-2"/>
                  <c:y val="-2.22868208552005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66-40D5-8C8E-171D47D492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3"/>
                <c:pt idx="0">
                  <c:v>FUNDO FINANCEIRO</c:v>
                </c:pt>
                <c:pt idx="1">
                  <c:v>FUNDO PREVIDENCIÁRIO</c:v>
                </c:pt>
                <c:pt idx="2">
                  <c:v>TOTAL SEGURADOS</c:v>
                </c:pt>
              </c:strCache>
            </c:strRef>
          </c:cat>
          <c:val>
            <c:numRef>
              <c:f>Planilha1!$C$2:$C$5</c:f>
              <c:numCache>
                <c:formatCode>0.00%</c:formatCode>
                <c:ptCount val="4"/>
                <c:pt idx="0">
                  <c:v>0.56999999999999995</c:v>
                </c:pt>
                <c:pt idx="1">
                  <c:v>0.2</c:v>
                </c:pt>
                <c:pt idx="2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66-40D5-8C8E-171D47D49279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3"/>
                <c:pt idx="0">
                  <c:v>FUNDO FINANCEIRO</c:v>
                </c:pt>
                <c:pt idx="1">
                  <c:v>FUNDO PREVIDENCIÁRIO</c:v>
                </c:pt>
                <c:pt idx="2">
                  <c:v>TOTAL SEGURADOS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D466-40D5-8C8E-171D47D492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385173392"/>
        <c:axId val="385169792"/>
      </c:barChart>
      <c:catAx>
        <c:axId val="38517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5169792"/>
        <c:crosses val="autoZero"/>
        <c:auto val="1"/>
        <c:lblAlgn val="ctr"/>
        <c:lblOffset val="100"/>
        <c:noMultiLvlLbl val="0"/>
      </c:catAx>
      <c:valAx>
        <c:axId val="3851697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8517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2568677441494697"/>
          <c:y val="0.95073963289920826"/>
          <c:w val="0.76920827783811607"/>
          <c:h val="3.5888274587671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i="0" u="none" strike="noStrike" baseline="0" dirty="0">
                <a:effectLst/>
              </a:rPr>
              <a:t>GRÁFICO 4 - EVOLUÇÃO DA FOLHA DE PAGAMENTO DE BENEFÍCIOS PREVIDENCIÁRIOS</a:t>
            </a:r>
            <a:endParaRPr lang="pt-BR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708155716509206E-2"/>
          <c:y val="0.15705223880597016"/>
          <c:w val="0.71565812002239182"/>
          <c:h val="0.775043777177106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Fundo Financeiro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mmm\-yy</c:formatCode>
                <c:ptCount val="4"/>
                <c:pt idx="0">
                  <c:v>45261</c:v>
                </c:pt>
                <c:pt idx="1">
                  <c:v>45627</c:v>
                </c:pt>
              </c:numCache>
            </c:numRef>
          </c:cat>
          <c:val>
            <c:numRef>
              <c:f>Planilha1!$B$2:$B$5</c:f>
              <c:numCache>
                <c:formatCode>#,##0.00</c:formatCode>
                <c:ptCount val="4"/>
                <c:pt idx="0">
                  <c:v>3008670.09</c:v>
                </c:pt>
                <c:pt idx="1">
                  <c:v>3359477.6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24-4B1C-AA31-5AD4EBCD915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Fundo Previdenciário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mmm\-yy</c:formatCode>
                <c:ptCount val="4"/>
                <c:pt idx="0">
                  <c:v>45261</c:v>
                </c:pt>
                <c:pt idx="1">
                  <c:v>45627</c:v>
                </c:pt>
              </c:numCache>
            </c:numRef>
          </c:cat>
          <c:val>
            <c:numRef>
              <c:f>Planilha1!$C$2:$C$5</c:f>
              <c:numCache>
                <c:formatCode>#,##0.00</c:formatCode>
                <c:ptCount val="4"/>
                <c:pt idx="0">
                  <c:v>1891366.81</c:v>
                </c:pt>
                <c:pt idx="1">
                  <c:v>2018100.15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24-4B1C-AA31-5AD4EBCD9156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Planilha1!$A$2:$A$5</c:f>
              <c:numCache>
                <c:formatCode>mmm\-yy</c:formatCode>
                <c:ptCount val="4"/>
                <c:pt idx="0">
                  <c:v>45261</c:v>
                </c:pt>
                <c:pt idx="1">
                  <c:v>45627</c:v>
                </c:pt>
              </c:numCache>
            </c:numRef>
          </c:cat>
          <c:val>
            <c:numRef>
              <c:f>Planilha1!$D$2:$D$5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7524-4B1C-AA31-5AD4EBCD91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9040440"/>
        <c:axId val="531140392"/>
        <c:axId val="0"/>
      </c:bar3DChart>
      <c:catAx>
        <c:axId val="389040440"/>
        <c:scaling>
          <c:orientation val="minMax"/>
        </c:scaling>
        <c:delete val="0"/>
        <c:axPos val="l"/>
        <c:numFmt formatCode="mmm\-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31140392"/>
        <c:crosses val="autoZero"/>
        <c:auto val="0"/>
        <c:lblAlgn val="ctr"/>
        <c:lblOffset val="100"/>
        <c:noMultiLvlLbl val="1"/>
      </c:catAx>
      <c:valAx>
        <c:axId val="531140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89040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5061281578839956"/>
          <c:y val="0.54841988394970875"/>
          <c:w val="0.24037033363959515"/>
          <c:h val="0.34484234653941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53968536273827"/>
          <c:y val="3.7272337255688764E-2"/>
          <c:w val="0.59317089470592355"/>
          <c:h val="0.887488234000909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Planilha1!$A$2:$A$7</c:f>
              <c:strCache>
                <c:ptCount val="6"/>
                <c:pt idx="0">
                  <c:v>Gestora RJI</c:v>
                </c:pt>
                <c:pt idx="1">
                  <c:v>Banvox Trustee DTVM</c:v>
                </c:pt>
                <c:pt idx="2">
                  <c:v>Planer</c:v>
                </c:pt>
                <c:pt idx="3">
                  <c:v>Banco do Brasil S/A</c:v>
                </c:pt>
                <c:pt idx="4">
                  <c:v>Caixa DTVM</c:v>
                </c:pt>
                <c:pt idx="5">
                  <c:v>Tesouro Nacional</c:v>
                </c:pt>
              </c:strCache>
            </c:strRef>
          </c:cat>
          <c:val>
            <c:numRef>
              <c:f>Planilha1!$B$2:$B$7</c:f>
              <c:numCache>
                <c:formatCode>0.00%</c:formatCode>
                <c:ptCount val="6"/>
                <c:pt idx="0">
                  <c:v>4.4000000000000003E-3</c:v>
                </c:pt>
                <c:pt idx="1">
                  <c:v>6.7999999999999996E-3</c:v>
                </c:pt>
                <c:pt idx="2">
                  <c:v>8.8000000000000005E-3</c:v>
                </c:pt>
                <c:pt idx="3">
                  <c:v>7.7600000000000002E-2</c:v>
                </c:pt>
                <c:pt idx="4">
                  <c:v>0.26340000000000002</c:v>
                </c:pt>
                <c:pt idx="5">
                  <c:v>0.63900000000000001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C-428F-B79E-15DE14CA4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1409960"/>
        <c:axId val="521410680"/>
      </c:barChart>
      <c:catAx>
        <c:axId val="521409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1410680"/>
        <c:crosses val="autoZero"/>
        <c:auto val="1"/>
        <c:lblAlgn val="ctr"/>
        <c:lblOffset val="100"/>
        <c:noMultiLvlLbl val="0"/>
      </c:catAx>
      <c:valAx>
        <c:axId val="521410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1409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317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0.91945</cdr:x>
      <cdr:y>0.53517</cdr:y>
    </cdr:from>
    <cdr:to>
      <cdr:x>1</cdr:x>
      <cdr:y>0.60787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F3709CF-C843-B65E-05F1-EF3DEA83E62B}"/>
            </a:ext>
          </a:extLst>
        </cdr:cNvPr>
        <cdr:cNvSpPr txBox="1"/>
      </cdr:nvSpPr>
      <cdr:spPr>
        <a:xfrm xmlns:a="http://schemas.openxmlformats.org/drawingml/2006/main">
          <a:off x="9077616" y="2794335"/>
          <a:ext cx="795253" cy="379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kern="1200" dirty="0"/>
            <a:t>10,44</a:t>
          </a:r>
          <a:r>
            <a:rPr lang="pt-BR" sz="1100" kern="1200" dirty="0"/>
            <a:t>% </a:t>
          </a:r>
        </a:p>
      </cdr:txBody>
    </cdr:sp>
  </cdr:relSizeAnchor>
  <cdr:relSizeAnchor xmlns:cdr="http://schemas.openxmlformats.org/drawingml/2006/chartDrawing">
    <cdr:from>
      <cdr:x>0.98236</cdr:x>
      <cdr:y>0.53517</cdr:y>
    </cdr:from>
    <cdr:to>
      <cdr:x>0.98236</cdr:x>
      <cdr:y>0.57483</cdr:y>
    </cdr:to>
    <cdr:cxnSp macro="">
      <cdr:nvCxnSpPr>
        <cdr:cNvPr id="4" name="Conector de Seta Reta 3">
          <a:extLst xmlns:a="http://schemas.openxmlformats.org/drawingml/2006/main">
            <a:ext uri="{FF2B5EF4-FFF2-40B4-BE49-F238E27FC236}">
              <a16:creationId xmlns:a16="http://schemas.microsoft.com/office/drawing/2014/main" id="{7D0FFA3B-8A68-48DA-97CB-893985831B9F}"/>
            </a:ext>
          </a:extLst>
        </cdr:cNvPr>
        <cdr:cNvCxnSpPr/>
      </cdr:nvCxnSpPr>
      <cdr:spPr>
        <a:xfrm xmlns:a="http://schemas.openxmlformats.org/drawingml/2006/main" flipV="1">
          <a:off x="9698715" y="2794335"/>
          <a:ext cx="0" cy="2070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0.9378</cdr:x>
      <cdr:y>0.73508</cdr:y>
    </cdr:from>
    <cdr:to>
      <cdr:x>1</cdr:x>
      <cdr:y>0.81769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DD886C32-0660-F284-1A7E-2A4CA80CD115}"/>
            </a:ext>
          </a:extLst>
        </cdr:cNvPr>
        <cdr:cNvSpPr txBox="1"/>
      </cdr:nvSpPr>
      <cdr:spPr>
        <a:xfrm xmlns:a="http://schemas.openxmlformats.org/drawingml/2006/main">
          <a:off x="9258770" y="3838131"/>
          <a:ext cx="614099" cy="4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kern="1200" dirty="0"/>
            <a:t>6,27</a:t>
          </a:r>
          <a:r>
            <a:rPr lang="pt-BR" sz="1100" kern="1200" dirty="0"/>
            <a:t>% </a:t>
          </a:r>
        </a:p>
      </cdr:txBody>
    </cdr:sp>
  </cdr:relSizeAnchor>
  <cdr:relSizeAnchor xmlns:cdr="http://schemas.openxmlformats.org/drawingml/2006/chartDrawing">
    <cdr:from>
      <cdr:x>0.99379</cdr:x>
      <cdr:y>0.72994</cdr:y>
    </cdr:from>
    <cdr:to>
      <cdr:x>0.99379</cdr:x>
      <cdr:y>0.76959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B7C0A06-2069-B085-770D-B4C43CC4FB3A}"/>
            </a:ext>
          </a:extLst>
        </cdr:cNvPr>
        <cdr:cNvCxnSpPr/>
      </cdr:nvCxnSpPr>
      <cdr:spPr>
        <a:xfrm xmlns:a="http://schemas.openxmlformats.org/drawingml/2006/main" flipV="1">
          <a:off x="9811524" y="3811294"/>
          <a:ext cx="0" cy="20703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</cdr:y>
    </cdr:from>
    <cdr:to>
      <cdr:x>0.08631</cdr:x>
      <cdr:y>0.16965</cdr:y>
    </cdr:to>
    <cdr:pic>
      <cdr:nvPicPr>
        <cdr:cNvPr id="3" name="Imagem 2">
          <a:extLst xmlns:a="http://schemas.openxmlformats.org/drawingml/2006/main">
            <a:ext uri="{FF2B5EF4-FFF2-40B4-BE49-F238E27FC236}">
              <a16:creationId xmlns:a16="http://schemas.microsoft.com/office/drawing/2014/main" id="{563664FC-A39E-8699-AE32-8ACEF86A244F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 r="46342"/>
        <a:stretch xmlns:a="http://schemas.openxmlformats.org/drawingml/2006/main"/>
      </cdr:blipFill>
      <cdr:spPr bwMode="auto">
        <a:xfrm xmlns:a="http://schemas.openxmlformats.org/drawingml/2006/main">
          <a:off x="-1351721" y="-818321"/>
          <a:ext cx="852170" cy="885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53640926-AAD7-44D8-BBD7-CCE9431645EC}">
            <a14:shadowObscured xmlns:a14="http://schemas.microsoft.com/office/drawing/2010/main"/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E0910-793C-46A0-8623-CEAD4857882F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EE704A-765A-48C7-8594-25B15929F837}" type="datetime1">
              <a:rPr lang="pt-BR" smtClean="0"/>
              <a:t>12/08/2025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5B4-4D0A-4964-A1A3-B85B0EE00890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1A5F9-C71D-4DE8-8BF4-9F6FC06A94B8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DCD7D-5BFD-485D-AED5-B62EAACA4CB6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251DFA-97D2-4C90-9100-D1173CC96C37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1B26C-F0DB-4889-B6A3-FE07E152272F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565EE-A4B5-4AB4-9432-D16ECAE9EF1F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70C2D-02C8-4A1B-A79F-498A53DD951F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os estilos de 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F5D5688-1774-4625-9E74-88EA94DB2550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D5E4E1C-696A-4E82-B6DD-87ECA4CC925A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ampomourao.atende.net/transparencia/item/licitacoes-gerais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viscam.actuary.com.br/portal/login.php" TargetMode="External"/><Relationship Id="rId2" Type="http://schemas.openxmlformats.org/officeDocument/2006/relationships/hyperlink" Target="https://previscam.com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3336" y="812910"/>
            <a:ext cx="6253317" cy="3686015"/>
          </a:xfrm>
        </p:spPr>
        <p:txBody>
          <a:bodyPr rtlCol="0">
            <a:normAutofit/>
          </a:bodyPr>
          <a:lstStyle/>
          <a:p>
            <a:pPr algn="ctr">
              <a:buNone/>
            </a:pPr>
            <a:r>
              <a:rPr lang="pt-BR" sz="5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AUDIÊNCIA PÚBLICA DE PRESTAÇÃO DE CONTAS 2025</a:t>
            </a:r>
            <a:br>
              <a:rPr lang="pt-BR" sz="5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</a:br>
            <a:r>
              <a:rPr lang="pt-BR" sz="4800" kern="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Exercício de 2024</a:t>
            </a:r>
            <a:endParaRPr lang="pt-br" sz="4800" dirty="0">
              <a:latin typeface="Bahnschrift Condensed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Autofit/>
          </a:bodyPr>
          <a:lstStyle/>
          <a:p>
            <a:r>
              <a:rPr lang="pt-BR" sz="4000" b="1" dirty="0">
                <a:latin typeface="Bahnschrift Condensed" panose="020B0502040204020203" pitchFamily="34" charset="0"/>
              </a:rPr>
              <a:t>PREVISCAM </a:t>
            </a:r>
          </a:p>
        </p:txBody>
      </p:sp>
      <p:pic>
        <p:nvPicPr>
          <p:cNvPr id="5" name="Imagem 4" descr="Uma imagem contendo prédio, banco, bancada,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88DF5FEE-FFBF-88C9-42D8-F16C8B0C2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4883810" y="110505"/>
            <a:ext cx="1376091" cy="14048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C0EBBBA-CFB7-129D-F2EC-DB959BDE04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503" y="4941431"/>
            <a:ext cx="1534497" cy="1474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01B07F-20EE-B027-8F4E-E995256B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E95ED254-44C5-0785-05C3-D048BA7A4010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2551991"/>
              </p:ext>
            </p:extLst>
          </p:nvPr>
        </p:nvGraphicFramePr>
        <p:xfrm>
          <a:off x="1444486" y="1416076"/>
          <a:ext cx="9064487" cy="3942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16095">
                  <a:extLst>
                    <a:ext uri="{9D8B030D-6E8A-4147-A177-3AD203B41FA5}">
                      <a16:colId xmlns:a16="http://schemas.microsoft.com/office/drawing/2014/main" val="3927388089"/>
                    </a:ext>
                  </a:extLst>
                </a:gridCol>
                <a:gridCol w="2155068">
                  <a:extLst>
                    <a:ext uri="{9D8B030D-6E8A-4147-A177-3AD203B41FA5}">
                      <a16:colId xmlns:a16="http://schemas.microsoft.com/office/drawing/2014/main" val="49924474"/>
                    </a:ext>
                  </a:extLst>
                </a:gridCol>
                <a:gridCol w="2241016">
                  <a:extLst>
                    <a:ext uri="{9D8B030D-6E8A-4147-A177-3AD203B41FA5}">
                      <a16:colId xmlns:a16="http://schemas.microsoft.com/office/drawing/2014/main" val="3210962013"/>
                    </a:ext>
                  </a:extLst>
                </a:gridCol>
                <a:gridCol w="2252308">
                  <a:extLst>
                    <a:ext uri="{9D8B030D-6E8A-4147-A177-3AD203B41FA5}">
                      <a16:colId xmlns:a16="http://schemas.microsoft.com/office/drawing/2014/main" val="74219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ATIVOS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BENEFICIÁRIOS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182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FUNDO PREVIVENCIÁRIO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1869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2.322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7813483"/>
                  </a:ext>
                </a:extLst>
              </a:tr>
              <a:tr h="136718">
                <a:tc>
                  <a:txBody>
                    <a:bodyPr/>
                    <a:lstStyle/>
                    <a:p>
                      <a:r>
                        <a:rPr lang="pt-BR" dirty="0"/>
                        <a:t>Folha Mensal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R$7.876.918,71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R$2.021.961,04 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R$9.898.879,75 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354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FUNDO FINANCEIRO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78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Folha Mensal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R$2.324.895,95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R$3.354.957,79 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R$5.679.853,74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335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b="1" dirty="0"/>
                        <a:t>GRUPO TOTAL DE SEGURADOS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2.296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3.316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26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Folha Mensal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R$10.201.814,66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R$5.376.918,83 </a:t>
                      </a:r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/>
                        <a:t>R$15.578.733,49 </a:t>
                      </a:r>
                    </a:p>
                    <a:p>
                      <a:pPr algn="ctr"/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916093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4A3E5164-5D5F-1CE4-067B-5321221A8B65}"/>
              </a:ext>
            </a:extLst>
          </p:cNvPr>
          <p:cNvSpPr txBox="1"/>
          <p:nvPr/>
        </p:nvSpPr>
        <p:spPr>
          <a:xfrm>
            <a:off x="1444486" y="636968"/>
            <a:ext cx="10243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TABELA DE SEGURADOS DA PREVISCAM E VALOR DA FOLHA MENSAL DE PAGAMENTO EM 31/12/2024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48B1BBE-2418-F3EC-F40F-7DA667FCB400}"/>
              </a:ext>
            </a:extLst>
          </p:cNvPr>
          <p:cNvSpPr txBox="1"/>
          <p:nvPr/>
        </p:nvSpPr>
        <p:spPr>
          <a:xfrm>
            <a:off x="4124182" y="5597939"/>
            <a:ext cx="6679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Fonte: Avaliação Atuarial- Ano-Base: 2025 Data-Base: 31/12/2024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8851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54B6A1-FC9A-BA75-FDED-F6E0507A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D7EAA22-F1DE-0FAA-E4DC-078C2F0FC4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329578"/>
              </p:ext>
            </p:extLst>
          </p:nvPr>
        </p:nvGraphicFramePr>
        <p:xfrm>
          <a:off x="1616765" y="371061"/>
          <a:ext cx="8057322" cy="564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B1A7EA60-8F71-7C22-E78D-C2D197BD21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872071" y="398601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0E227A0-7286-FD45-0DAB-C24007E52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465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48EAC10-901F-DF86-41B1-2E6DB910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59339FEE-8440-B175-E723-14795CCEA6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3896952"/>
              </p:ext>
            </p:extLst>
          </p:nvPr>
        </p:nvGraphicFramePr>
        <p:xfrm>
          <a:off x="1669773" y="583096"/>
          <a:ext cx="8136835" cy="51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3901C80-510E-B7CD-DFA0-F9C5DA9AEB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817603" y="390431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2645246-7AE3-ABE1-46FE-B14CAADEA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03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EDE1FC-95B5-7F6C-EBAD-658268CC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1BFE007A-0CF5-361E-D204-F4487D75A5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4174592"/>
              </p:ext>
            </p:extLst>
          </p:nvPr>
        </p:nvGraphicFramePr>
        <p:xfrm>
          <a:off x="1709531" y="579782"/>
          <a:ext cx="8216347" cy="5698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2F1B6C74-E715-31B4-48C1-F8F29EB63C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857361" y="579782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AF2C98D-2CE9-F1FE-03EA-85D8CECB5F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4322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978ABE1-8A1D-C9CC-21C6-93C0333E4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976" y="263466"/>
            <a:ext cx="10058400" cy="1450757"/>
          </a:xfrm>
        </p:spPr>
        <p:txBody>
          <a:bodyPr>
            <a:normAutofit/>
          </a:bodyPr>
          <a:lstStyle/>
          <a:p>
            <a:r>
              <a:rPr lang="pt-BR" sz="3600" dirty="0"/>
              <a:t>BENEFÍCIOS PREVIDENCIÁRIOS CONCEDIDOS EM 2024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921C1CD-609D-410A-2C77-2D1ECAE2B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03DFC68F-08F4-4132-4D9B-71A354BD3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363702"/>
              </p:ext>
            </p:extLst>
          </p:nvPr>
        </p:nvGraphicFramePr>
        <p:xfrm>
          <a:off x="901148" y="1992146"/>
          <a:ext cx="8110329" cy="39624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162754">
                  <a:extLst>
                    <a:ext uri="{9D8B030D-6E8A-4147-A177-3AD203B41FA5}">
                      <a16:colId xmlns:a16="http://schemas.microsoft.com/office/drawing/2014/main" val="1096233939"/>
                    </a:ext>
                  </a:extLst>
                </a:gridCol>
                <a:gridCol w="1806690">
                  <a:extLst>
                    <a:ext uri="{9D8B030D-6E8A-4147-A177-3AD203B41FA5}">
                      <a16:colId xmlns:a16="http://schemas.microsoft.com/office/drawing/2014/main" val="3813967762"/>
                    </a:ext>
                  </a:extLst>
                </a:gridCol>
                <a:gridCol w="1991317">
                  <a:extLst>
                    <a:ext uri="{9D8B030D-6E8A-4147-A177-3AD203B41FA5}">
                      <a16:colId xmlns:a16="http://schemas.microsoft.com/office/drawing/2014/main" val="653240887"/>
                    </a:ext>
                  </a:extLst>
                </a:gridCol>
                <a:gridCol w="2149568">
                  <a:extLst>
                    <a:ext uri="{9D8B030D-6E8A-4147-A177-3AD203B41FA5}">
                      <a16:colId xmlns:a16="http://schemas.microsoft.com/office/drawing/2014/main" val="53836771"/>
                    </a:ext>
                  </a:extLst>
                </a:gridCol>
              </a:tblGrid>
              <a:tr h="1206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t-PT" sz="2000" dirty="0">
                          <a:effectLst/>
                        </a:rPr>
                        <a:t>BENEFÍCIOS CONCEDIDOS </a:t>
                      </a:r>
                      <a:endParaRPr lang="pt-BR" sz="20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t-PT" sz="2000" dirty="0">
                          <a:effectLst/>
                        </a:rPr>
                        <a:t>FUNDO FINANCEIRO</a:t>
                      </a:r>
                      <a:endParaRPr lang="pt-BR" sz="20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t-PT" sz="2000" dirty="0">
                          <a:effectLst/>
                        </a:rPr>
                        <a:t>FUNDO PREVIDENCIÁRIO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2000" dirty="0">
                          <a:effectLst/>
                        </a:rPr>
                        <a:t>TOTAL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0307440"/>
                  </a:ext>
                </a:extLst>
              </a:tr>
              <a:tr h="905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BR" sz="20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t-PT" sz="2000">
                          <a:effectLst/>
                        </a:rPr>
                        <a:t>APOSENTADORIAS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2000" dirty="0">
                          <a:effectLst/>
                        </a:rPr>
                        <a:t>24</a:t>
                      </a:r>
                      <a:endParaRPr lang="pt-BR" sz="2000" dirty="0">
                        <a:effectLst/>
                      </a:endParaRPr>
                    </a:p>
                    <a:p>
                      <a:pPr indent="449580" algn="ctr"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BR" sz="20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2000">
                          <a:effectLst/>
                        </a:rPr>
                        <a:t>15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2000" dirty="0">
                          <a:effectLst/>
                        </a:rPr>
                        <a:t>39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854582"/>
                  </a:ext>
                </a:extLst>
              </a:tr>
              <a:tr h="905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BR" sz="20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t-PT" sz="2000">
                          <a:effectLst/>
                        </a:rPr>
                        <a:t>PENSÕES</a:t>
                      </a:r>
                      <a:endParaRPr lang="pt-BR" sz="20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BR" sz="20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2000">
                          <a:effectLst/>
                        </a:rPr>
                        <a:t>2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BR" sz="20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2000">
                          <a:effectLst/>
                        </a:rPr>
                        <a:t>7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2000" dirty="0">
                          <a:effectLst/>
                        </a:rPr>
                        <a:t>9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856868"/>
                  </a:ext>
                </a:extLst>
              </a:tr>
              <a:tr h="9052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BR" sz="20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t-PT" sz="2000">
                          <a:effectLst/>
                        </a:rPr>
                        <a:t>TOTAL</a:t>
                      </a:r>
                      <a:endParaRPr lang="pt-BR" sz="20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BR" sz="20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2000">
                          <a:effectLst/>
                        </a:rPr>
                        <a:t>26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2000">
                          <a:effectLst/>
                        </a:rPr>
                        <a:t> </a:t>
                      </a:r>
                      <a:endParaRPr lang="pt-BR" sz="20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2000">
                          <a:effectLst/>
                        </a:rPr>
                        <a:t>22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2000" dirty="0">
                          <a:effectLst/>
                        </a:rPr>
                        <a:t>48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09898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6D5C4D5-AA58-AA71-481E-7E1E6AFE76BA}"/>
              </a:ext>
            </a:extLst>
          </p:cNvPr>
          <p:cNvSpPr txBox="1"/>
          <p:nvPr/>
        </p:nvSpPr>
        <p:spPr>
          <a:xfrm>
            <a:off x="4707276" y="601602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Fonte: Gerência Previdenciária da PREVISCAM</a:t>
            </a:r>
            <a:endParaRPr lang="pt-BR" dirty="0"/>
          </a:p>
        </p:txBody>
      </p:sp>
      <p:sp>
        <p:nvSpPr>
          <p:cNvPr id="7" name="Balão de Fala: Retângulo com Cantos Arredondados 6">
            <a:extLst>
              <a:ext uri="{FF2B5EF4-FFF2-40B4-BE49-F238E27FC236}">
                <a16:creationId xmlns:a16="http://schemas.microsoft.com/office/drawing/2014/main" id="{1B6776A2-F9A5-D4FB-31A4-33C2274FA6BB}"/>
              </a:ext>
            </a:extLst>
          </p:cNvPr>
          <p:cNvSpPr/>
          <p:nvPr/>
        </p:nvSpPr>
        <p:spPr>
          <a:xfrm>
            <a:off x="9395115" y="2146852"/>
            <a:ext cx="2584850" cy="181554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Diminuição em 25% no número de aposentadorias concedidas, quando comparado ao ano anterior.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9AE67BF-2238-3227-50CF-B8B9C3DF4A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1005889" y="460541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A09E8865-3913-EB39-3920-668B42735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516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15C3F-ECD1-48B4-4F59-8C75156E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174" y="388048"/>
            <a:ext cx="10234986" cy="1450757"/>
          </a:xfrm>
        </p:spPr>
        <p:txBody>
          <a:bodyPr>
            <a:normAutofit/>
          </a:bodyPr>
          <a:lstStyle/>
          <a:p>
            <a:r>
              <a:rPr lang="pt-BR" sz="3600" dirty="0"/>
              <a:t>EVOLUÇÃO DA FOLHA DE PAGAMENTO  CUSTO DOS BENEFÍCIOS EM R$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7BE2BF-789A-573B-8535-5D2BA4D80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470C2D-02C8-4A1B-A79F-498A53DD951F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4631A3E-529C-133A-E5B6-54161B256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85145"/>
              </p:ext>
            </p:extLst>
          </p:nvPr>
        </p:nvGraphicFramePr>
        <p:xfrm>
          <a:off x="649853" y="2021368"/>
          <a:ext cx="10680756" cy="278917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11194">
                  <a:extLst>
                    <a:ext uri="{9D8B030D-6E8A-4147-A177-3AD203B41FA5}">
                      <a16:colId xmlns:a16="http://schemas.microsoft.com/office/drawing/2014/main" val="274156425"/>
                    </a:ext>
                  </a:extLst>
                </a:gridCol>
                <a:gridCol w="2135092">
                  <a:extLst>
                    <a:ext uri="{9D8B030D-6E8A-4147-A177-3AD203B41FA5}">
                      <a16:colId xmlns:a16="http://schemas.microsoft.com/office/drawing/2014/main" val="739789857"/>
                    </a:ext>
                  </a:extLst>
                </a:gridCol>
                <a:gridCol w="1775791">
                  <a:extLst>
                    <a:ext uri="{9D8B030D-6E8A-4147-A177-3AD203B41FA5}">
                      <a16:colId xmlns:a16="http://schemas.microsoft.com/office/drawing/2014/main" val="1013513543"/>
                    </a:ext>
                  </a:extLst>
                </a:gridCol>
                <a:gridCol w="2093844">
                  <a:extLst>
                    <a:ext uri="{9D8B030D-6E8A-4147-A177-3AD203B41FA5}">
                      <a16:colId xmlns:a16="http://schemas.microsoft.com/office/drawing/2014/main" val="3932307766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3390976599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714811938"/>
                    </a:ext>
                  </a:extLst>
                </a:gridCol>
              </a:tblGrid>
              <a:tr h="272768"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Data </a:t>
                      </a:r>
                      <a:endParaRPr lang="pt-BR" sz="1800" b="1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Base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Fundo Financeiro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>
                          <a:effectLst/>
                        </a:rPr>
                        <a:t>Fundo Previdenciário</a:t>
                      </a:r>
                      <a:endParaRPr lang="pt-BR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Total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extLst>
                  <a:ext uri="{0D108BD9-81ED-4DB2-BD59-A6C34878D82A}">
                    <a16:rowId xmlns:a16="http://schemas.microsoft.com/office/drawing/2014/main" val="2833810998"/>
                  </a:ext>
                </a:extLst>
              </a:tr>
              <a:tr h="7181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Aposentadorias</a:t>
                      </a:r>
                      <a:endParaRPr lang="pt-BR" sz="1800" b="1" dirty="0">
                        <a:effectLst/>
                      </a:endParaRP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 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Pensões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Aposentadorias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Pensões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232108"/>
                  </a:ext>
                </a:extLst>
              </a:tr>
              <a:tr h="89476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dirty="0">
                          <a:effectLst/>
                        </a:rPr>
                        <a:t>Dez 2023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dirty="0">
                          <a:effectLst/>
                        </a:rPr>
                        <a:t>2.544.956,45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dirty="0">
                          <a:effectLst/>
                        </a:rPr>
                        <a:t>463.713,64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dirty="0">
                          <a:effectLst/>
                        </a:rPr>
                        <a:t>1.836.946,57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dirty="0">
                          <a:effectLst/>
                        </a:rPr>
                        <a:t>54.420,24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dirty="0">
                          <a:effectLst/>
                        </a:rPr>
                        <a:t>4.900.036,90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extLst>
                  <a:ext uri="{0D108BD9-81ED-4DB2-BD59-A6C34878D82A}">
                    <a16:rowId xmlns:a16="http://schemas.microsoft.com/office/drawing/2014/main" val="64868172"/>
                  </a:ext>
                </a:extLst>
              </a:tr>
              <a:tr h="86139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Dez 2024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2.865.391,05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494.086,55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1.942.886,39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75.213,76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pt-PT" sz="1800" b="1" dirty="0">
                          <a:effectLst/>
                        </a:rPr>
                        <a:t>5.377.574,75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3" marR="39273" marT="0" marB="0"/>
                </a:tc>
                <a:extLst>
                  <a:ext uri="{0D108BD9-81ED-4DB2-BD59-A6C34878D82A}">
                    <a16:rowId xmlns:a16="http://schemas.microsoft.com/office/drawing/2014/main" val="289148217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28DBAA2-8E9F-52E1-6421-8E83C2429FE4}"/>
              </a:ext>
            </a:extLst>
          </p:cNvPr>
          <p:cNvSpPr txBox="1"/>
          <p:nvPr/>
        </p:nvSpPr>
        <p:spPr>
          <a:xfrm>
            <a:off x="649853" y="4820683"/>
            <a:ext cx="2981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Obs.: folha sem 13º salário. </a:t>
            </a:r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577BD3-7385-DA55-196F-E2A66472D622}"/>
              </a:ext>
            </a:extLst>
          </p:cNvPr>
          <p:cNvSpPr txBox="1"/>
          <p:nvPr/>
        </p:nvSpPr>
        <p:spPr>
          <a:xfrm>
            <a:off x="5340626" y="4899205"/>
            <a:ext cx="6096000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r">
              <a:lnSpc>
                <a:spcPct val="115000"/>
              </a:lnSpc>
              <a:spcAft>
                <a:spcPts val="1000"/>
              </a:spcAft>
            </a:pPr>
            <a:r>
              <a:rPr lang="pt-BR" sz="1800" b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Gerência Administrativa da PREVISCAM</a:t>
            </a:r>
            <a:endParaRPr lang="pt-BR" sz="2400" b="1" dirty="0">
              <a:solidFill>
                <a:srgbClr val="44546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706D84-0D4C-597C-2B42-D2CBCF99352C}"/>
              </a:ext>
            </a:extLst>
          </p:cNvPr>
          <p:cNvSpPr txBox="1"/>
          <p:nvPr/>
        </p:nvSpPr>
        <p:spPr>
          <a:xfrm>
            <a:off x="649854" y="5429071"/>
            <a:ext cx="106807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buNone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indent="449580">
              <a:buNone/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Observou-se um crescimento de 8,88% dos custos com pagamentos de aposentadorias e pensões em 2024, prevalecendo maior custo ao Fundo Financeiro.</a:t>
            </a:r>
          </a:p>
          <a:p>
            <a:pPr>
              <a:tabLst>
                <a:tab pos="3352800" algn="l"/>
              </a:tabLs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89921E-F222-2689-2FD5-F945CA5B4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649853" y="388048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8EABD7E1-0D29-BE5C-B8C6-2C1BAB298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387" y="299382"/>
            <a:ext cx="1345924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858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56B0B5F-CBBB-BF2F-81B0-139128E6A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4359C1D-2017-B361-4CEA-F9335B4568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748106"/>
              </p:ext>
            </p:extLst>
          </p:nvPr>
        </p:nvGraphicFramePr>
        <p:xfrm>
          <a:off x="1351721" y="818321"/>
          <a:ext cx="9872869" cy="5221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87E64E42-E673-2DD5-A2AC-3E5ACBAB1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279" y="5062158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407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A5C95FE-59A2-E507-3066-A4D5D05E8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RECEITAS E DESPESAS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D2F143-8726-8F10-2FA6-99662F0FB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t-PT" dirty="0"/>
              <a:t>EXERCÍCIO DE 2024</a:t>
            </a:r>
          </a:p>
          <a:p>
            <a:pPr algn="r"/>
            <a:r>
              <a:rPr lang="pt-PT" dirty="0"/>
              <a:t> </a:t>
            </a:r>
            <a:r>
              <a:rPr lang="pt-BR" dirty="0"/>
              <a:t>Fonte: Gerência Financeira da PREVISCAM</a:t>
            </a:r>
          </a:p>
          <a:p>
            <a:pPr algn="r"/>
            <a:endParaRPr lang="pt-BR" dirty="0"/>
          </a:p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8F0404D-89C9-2D1A-54A4-34B4B3935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9AB353-07E5-A0FE-9713-DB85187F99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1013101" y="754868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79B8DE-7552-B2FC-A296-AF8D3C486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80" y="754868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283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A0BA88-430C-80C7-EB58-4F43FD3B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251DFA-97D2-4C90-9100-D1173CC96C37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543E56A-460A-8A16-A7DA-F4F75C9B95B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3144928"/>
              </p:ext>
            </p:extLst>
          </p:nvPr>
        </p:nvGraphicFramePr>
        <p:xfrm>
          <a:off x="1768415" y="520349"/>
          <a:ext cx="8100204" cy="564277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6469105">
                  <a:extLst>
                    <a:ext uri="{9D8B030D-6E8A-4147-A177-3AD203B41FA5}">
                      <a16:colId xmlns:a16="http://schemas.microsoft.com/office/drawing/2014/main" val="840695103"/>
                    </a:ext>
                  </a:extLst>
                </a:gridCol>
                <a:gridCol w="1631099">
                  <a:extLst>
                    <a:ext uri="{9D8B030D-6E8A-4147-A177-3AD203B41FA5}">
                      <a16:colId xmlns:a16="http://schemas.microsoft.com/office/drawing/2014/main" val="3411474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kern="100" dirty="0">
                          <a:effectLst/>
                        </a:rPr>
                        <a:t>INGRESSO DE RECURSOS</a:t>
                      </a:r>
                      <a:r>
                        <a:rPr lang="pt-BR" sz="1600" kern="100" dirty="0">
                          <a:effectLst/>
                        </a:rPr>
                        <a:t> - Exercício 2024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BR" sz="1600" kern="100" dirty="0">
                          <a:effectLst/>
                        </a:rPr>
                        <a:t>                                                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kern="100" dirty="0">
                          <a:effectLst/>
                        </a:rPr>
                        <a:t>VALOR R$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440734333"/>
                  </a:ext>
                </a:extLst>
              </a:tr>
              <a:tr h="332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b="0" kern="100" dirty="0">
                          <a:effectLst/>
                        </a:rPr>
                        <a:t>Contribuição dos Servidores Ativos </a:t>
                      </a:r>
                      <a:r>
                        <a:rPr lang="pt-BR" sz="1600" b="0" kern="100" dirty="0">
                          <a:effectLst/>
                        </a:rPr>
                        <a:t> 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kern="100" dirty="0">
                          <a:effectLst/>
                        </a:rPr>
                        <a:t>18.800.921,42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2283217214"/>
                  </a:ext>
                </a:extLst>
              </a:tr>
              <a:tr h="332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b="0" kern="100" dirty="0">
                          <a:effectLst/>
                        </a:rPr>
                        <a:t>Contribuição dos Aposentados </a:t>
                      </a:r>
                      <a:r>
                        <a:rPr lang="pt-BR" sz="1600" b="0" kern="100" dirty="0">
                          <a:effectLst/>
                        </a:rPr>
                        <a:t> 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kern="100" dirty="0">
                          <a:effectLst/>
                        </a:rPr>
                        <a:t>   1.077.359,93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4208080462"/>
                  </a:ext>
                </a:extLst>
              </a:tr>
              <a:tr h="332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b="0" kern="100" dirty="0">
                          <a:effectLst/>
                        </a:rPr>
                        <a:t>Contribuição dos Pensionistas</a:t>
                      </a:r>
                      <a:r>
                        <a:rPr lang="pt-BR" sz="1600" b="0" kern="100" dirty="0">
                          <a:effectLst/>
                        </a:rPr>
                        <a:t> 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kern="100" dirty="0">
                          <a:effectLst/>
                        </a:rPr>
                        <a:t>        57.559,06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688250050"/>
                  </a:ext>
                </a:extLst>
              </a:tr>
              <a:tr h="332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b="0" kern="100" dirty="0">
                          <a:effectLst/>
                        </a:rPr>
                        <a:t>Contribuição Patronal </a:t>
                      </a:r>
                      <a:r>
                        <a:rPr lang="pt-BR" sz="1600" b="0" kern="100" dirty="0">
                          <a:effectLst/>
                        </a:rPr>
                        <a:t> 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kern="100" dirty="0">
                          <a:effectLst/>
                        </a:rPr>
                        <a:t> 21.650.170,11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1886252585"/>
                  </a:ext>
                </a:extLst>
              </a:tr>
              <a:tr h="332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b="0" kern="100" dirty="0">
                          <a:effectLst/>
                        </a:rPr>
                        <a:t>Contribuição Patronal Taxa Administrativa </a:t>
                      </a:r>
                      <a:r>
                        <a:rPr lang="pt-BR" sz="1600" b="0" kern="100" dirty="0">
                          <a:effectLst/>
                        </a:rPr>
                        <a:t> 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kern="100" dirty="0">
                          <a:effectLst/>
                        </a:rPr>
                        <a:t>   2.686.011,15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1621985072"/>
                  </a:ext>
                </a:extLst>
              </a:tr>
              <a:tr h="332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b="0" kern="100" dirty="0">
                          <a:effectLst/>
                        </a:rPr>
                        <a:t>Rendimentos</a:t>
                      </a:r>
                      <a:r>
                        <a:rPr lang="pt-BR" sz="1600" b="0" kern="100" dirty="0">
                          <a:effectLst/>
                        </a:rPr>
                        <a:t> 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kern="100" dirty="0">
                          <a:effectLst/>
                        </a:rPr>
                        <a:t> 37.345.103,02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4238570911"/>
                  </a:ext>
                </a:extLst>
              </a:tr>
              <a:tr h="332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b="0" kern="100" dirty="0">
                          <a:effectLst/>
                        </a:rPr>
                        <a:t>Compensação Previdenciária</a:t>
                      </a:r>
                      <a:r>
                        <a:rPr lang="pt-BR" sz="1600" b="0" kern="100" dirty="0">
                          <a:effectLst/>
                        </a:rPr>
                        <a:t> 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kern="100" dirty="0">
                          <a:effectLst/>
                        </a:rPr>
                        <a:t>   4.182.026,67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2286298"/>
                  </a:ext>
                </a:extLst>
              </a:tr>
              <a:tr h="3326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b="0" kern="100" dirty="0">
                          <a:effectLst/>
                        </a:rPr>
                        <a:t>Outras Restituições</a:t>
                      </a:r>
                      <a:r>
                        <a:rPr lang="pt-BR" sz="1600" b="0" kern="100" dirty="0">
                          <a:effectLst/>
                        </a:rPr>
                        <a:t> 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kern="100" dirty="0">
                          <a:effectLst/>
                        </a:rPr>
                        <a:t>      194.575,47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473246202"/>
                  </a:ext>
                </a:extLst>
              </a:tr>
              <a:tr h="6166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b="0" kern="100" dirty="0">
                          <a:effectLst/>
                        </a:rPr>
                        <a:t>Aportes Periódicos para Amortização de Déficit Atuarial do RPPS (IRRF - aporte ao Fundo Previdenciário)</a:t>
                      </a:r>
                      <a:r>
                        <a:rPr lang="pt-BR" sz="1600" b="0" kern="100" dirty="0">
                          <a:effectLst/>
                        </a:rPr>
                        <a:t> 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kern="100" dirty="0">
                          <a:effectLst/>
                        </a:rPr>
                        <a:t>    9.842.414,65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1328536179"/>
                  </a:ext>
                </a:extLst>
              </a:tr>
              <a:tr h="4147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b="0" kern="100" dirty="0">
                          <a:effectLst/>
                        </a:rPr>
                        <a:t>TOTAL DA RECEITA ORÇAMENTÁRIA:</a:t>
                      </a:r>
                      <a:r>
                        <a:rPr lang="pt-BR" sz="1600" b="0" kern="100" dirty="0">
                          <a:effectLst/>
                        </a:rPr>
                        <a:t> 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kern="100" dirty="0">
                          <a:effectLst/>
                        </a:rPr>
                        <a:t>  95.836.141,48</a:t>
                      </a:r>
                      <a:r>
                        <a:rPr lang="pt-BR" sz="1600" b="1" kern="100" dirty="0">
                          <a:effectLst/>
                        </a:rPr>
                        <a:t> </a:t>
                      </a:r>
                      <a:endParaRPr lang="pt-BR" sz="1600" b="1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999071482"/>
                  </a:ext>
                </a:extLst>
              </a:tr>
              <a:tr h="6342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b="0" kern="100" dirty="0">
                          <a:effectLst/>
                        </a:rPr>
                        <a:t>Interferência Financeira (cobertura da insuficiência do Fundo Financeiro) e Outros Aportes (Abono) </a:t>
                      </a:r>
                      <a:r>
                        <a:rPr lang="pt-BR" sz="1600" b="0" kern="100" dirty="0">
                          <a:effectLst/>
                        </a:rPr>
                        <a:t> 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kern="100" dirty="0">
                          <a:effectLst/>
                        </a:rPr>
                        <a:t>       24.399.200,00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264155986"/>
                  </a:ext>
                </a:extLst>
              </a:tr>
              <a:tr h="504202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kern="100" dirty="0">
                          <a:effectLst/>
                        </a:rPr>
                        <a:t>TOTAL GERAL :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105" marR="65105" marT="0" marB="0"/>
                </a:tc>
                <a:tc>
                  <a:txBody>
                    <a:bodyPr/>
                    <a:lstStyle/>
                    <a:p>
                      <a:pPr algn="ctr"/>
                      <a:endParaRPr lang="pt-PT" sz="1600" b="1" kern="100" dirty="0">
                        <a:effectLst/>
                      </a:endParaRPr>
                    </a:p>
                    <a:p>
                      <a:pPr algn="ctr"/>
                      <a:r>
                        <a:rPr lang="pt-PT" sz="1600" b="1" kern="100" dirty="0">
                          <a:effectLst/>
                        </a:rPr>
                        <a:t>120.235.341,48</a:t>
                      </a: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dirty="0"/>
                    </a:p>
                  </a:txBody>
                  <a:tcPr marL="65105" marR="65105" marT="0" marB="0"/>
                </a:tc>
                <a:extLst>
                  <a:ext uri="{0D108BD9-81ED-4DB2-BD59-A6C34878D82A}">
                    <a16:rowId xmlns:a16="http://schemas.microsoft.com/office/drawing/2014/main" val="2955027587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E2F54135-21E6-BF1C-9C83-2CEE2E4BD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554018" y="520349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F52EBBF-A5B4-3FE9-A69E-A560F8081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524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57320AE-76F5-7319-7B5F-323A431D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669EFE4-7886-9E82-9C78-738FF4A03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37390"/>
              </p:ext>
            </p:extLst>
          </p:nvPr>
        </p:nvGraphicFramePr>
        <p:xfrm>
          <a:off x="1406188" y="1264738"/>
          <a:ext cx="9018861" cy="4670044"/>
        </p:xfrm>
        <a:graphic>
          <a:graphicData uri="http://schemas.openxmlformats.org/drawingml/2006/table">
            <a:tbl>
              <a:tblPr firstRow="1" firstCol="1" bandRow="1"/>
              <a:tblGrid>
                <a:gridCol w="5195481">
                  <a:extLst>
                    <a:ext uri="{9D8B030D-6E8A-4147-A177-3AD203B41FA5}">
                      <a16:colId xmlns:a16="http://schemas.microsoft.com/office/drawing/2014/main" val="3093434236"/>
                    </a:ext>
                  </a:extLst>
                </a:gridCol>
                <a:gridCol w="2067264">
                  <a:extLst>
                    <a:ext uri="{9D8B030D-6E8A-4147-A177-3AD203B41FA5}">
                      <a16:colId xmlns:a16="http://schemas.microsoft.com/office/drawing/2014/main" val="2387609729"/>
                    </a:ext>
                  </a:extLst>
                </a:gridCol>
                <a:gridCol w="1756116">
                  <a:extLst>
                    <a:ext uri="{9D8B030D-6E8A-4147-A177-3AD203B41FA5}">
                      <a16:colId xmlns:a16="http://schemas.microsoft.com/office/drawing/2014/main" val="2349337260"/>
                    </a:ext>
                  </a:extLst>
                </a:gridCol>
              </a:tblGrid>
              <a:tr h="3359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DESEMBOLSOS</a:t>
                      </a:r>
                      <a:r>
                        <a:rPr lang="pt-BR" sz="20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-2024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</a:t>
                      </a:r>
                      <a:r>
                        <a:rPr lang="pt-BR" sz="20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Percentual</a:t>
                      </a:r>
                      <a:r>
                        <a:rPr lang="pt-BR" sz="20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3757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Aposentadorias</a:t>
                      </a: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62.005.976,63</a:t>
                      </a: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83,02%</a:t>
                      </a: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090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Pensões</a:t>
                      </a:r>
                      <a:r>
                        <a:rPr lang="pt-BR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7.422.318,07</a:t>
                      </a:r>
                      <a:r>
                        <a:rPr lang="pt-BR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9,94%</a:t>
                      </a:r>
                      <a:r>
                        <a:rPr lang="pt-BR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092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Folha de Ativos e Encargos – PREVISCAM </a:t>
                      </a:r>
                      <a:r>
                        <a:rPr lang="pt-BR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1.363.414,03</a:t>
                      </a: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1,83%</a:t>
                      </a: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397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Obrigações Tributárias e Contributivas </a:t>
                      </a:r>
                      <a:r>
                        <a:rPr lang="pt-BR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960.575,87</a:t>
                      </a:r>
                      <a:r>
                        <a:rPr lang="pt-BR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1,29%</a:t>
                      </a:r>
                      <a:r>
                        <a:rPr lang="pt-BR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0003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Compensação Previdenciária</a:t>
                      </a:r>
                      <a:r>
                        <a:rPr lang="pt-BR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340.197,20</a:t>
                      </a: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0,46%</a:t>
                      </a: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45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Judicial</a:t>
                      </a:r>
                      <a:r>
                        <a:rPr lang="pt-BR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r>
                        <a:rPr lang="pt-BR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0,00%</a:t>
                      </a:r>
                      <a:r>
                        <a:rPr lang="pt-BR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9977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Jetons e Gratificações a Conselheiros e Comitê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177.255,06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0,24%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42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Outros</a:t>
                      </a:r>
                      <a:r>
                        <a:rPr lang="pt-BR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625.905,38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0,83%</a:t>
                      </a: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268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Obras e Instalações</a:t>
                      </a:r>
                      <a:r>
                        <a:rPr lang="pt-BR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1.752.000,00</a:t>
                      </a:r>
                      <a:r>
                        <a:rPr lang="pt-BR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2,34%</a:t>
                      </a:r>
                      <a:r>
                        <a:rPr lang="pt-BR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84004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Equipamentos e Material Permanente</a:t>
                      </a:r>
                      <a:r>
                        <a:rPr lang="pt-BR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37.130,97</a:t>
                      </a: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0,05%</a:t>
                      </a: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6773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DA DESPESA ORÇAMENTÁRIA:</a:t>
                      </a:r>
                      <a:r>
                        <a:rPr lang="pt-BR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74.684.773,21</a:t>
                      </a:r>
                      <a:r>
                        <a:rPr lang="pt-BR" sz="2000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r>
                        <a:rPr lang="pt-BR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4379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Variação Negativa de Investimentos</a:t>
                      </a:r>
                      <a:r>
                        <a:rPr lang="pt-BR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4.668.194,28</a:t>
                      </a:r>
                      <a:r>
                        <a:rPr lang="pt-BR" sz="2000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292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b="1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GERAL:</a:t>
                      </a:r>
                      <a:r>
                        <a:rPr lang="pt-BR" sz="2000" b="1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PT" sz="2000" b="1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79.352.967,49</a:t>
                      </a:r>
                      <a:r>
                        <a:rPr lang="pt-BR" sz="2000" b="1" kern="1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20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2000" kern="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628199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0E247B3D-239F-55D2-8926-C39759A814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554018" y="520349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CDB8A95-557D-5DF2-DDFD-D07C97251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4916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83A02-5F49-4FA6-71A3-0E278752D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4FA42-6275-30B4-C812-8A512E1FD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 fontScale="90000"/>
          </a:bodyPr>
          <a:lstStyle/>
          <a:p>
            <a:pPr algn="ctr">
              <a:buNone/>
            </a:pPr>
            <a:r>
              <a:rPr lang="pt-BR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Relatório de Governança Corporativa</a:t>
            </a:r>
            <a:br>
              <a:rPr lang="pt-BR" sz="540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</a:br>
            <a:r>
              <a:rPr lang="pt-BR" kern="0" dirty="0">
                <a:effectLst/>
                <a:latin typeface="Bahnschrift Condensed" panose="020B0502040204020203" pitchFamily="34" charset="0"/>
                <a:ea typeface="Times New Roman" panose="02020603050405020304" pitchFamily="18" charset="0"/>
              </a:rPr>
              <a:t>Exercício de 2024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CE9C7E-A665-15BD-A222-101D0B053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Autofit/>
          </a:bodyPr>
          <a:lstStyle/>
          <a:p>
            <a:r>
              <a:rPr lang="pt-BR" sz="1400" b="1" dirty="0">
                <a:latin typeface="Bahnschrift Condensed" panose="020B0502040204020203" pitchFamily="34" charset="0"/>
              </a:rPr>
              <a:t>Certificado nº: 368-23-PRÓ GESTÃO RPPS</a:t>
            </a:r>
          </a:p>
          <a:p>
            <a:r>
              <a:rPr lang="pt-BR" sz="1400" b="1" dirty="0">
                <a:latin typeface="Bahnschrift Condensed" panose="020B0502040204020203" pitchFamily="34" charset="0"/>
              </a:rPr>
              <a:t> Nível de Aderência da Certificação: I (Certificação Inicial)</a:t>
            </a:r>
          </a:p>
          <a:p>
            <a:r>
              <a:rPr lang="pt-BR" sz="1400" b="1" dirty="0">
                <a:latin typeface="Bahnschrift Condensed" panose="020B0502040204020203" pitchFamily="34" charset="0"/>
              </a:rPr>
              <a:t>Validade: 25/11/ 2027</a:t>
            </a:r>
          </a:p>
          <a:p>
            <a:r>
              <a:rPr lang="pt-BR" sz="1400" b="1" dirty="0">
                <a:latin typeface="Bahnschrift Condensed" panose="020B0502040204020203" pitchFamily="34" charset="0"/>
              </a:rPr>
              <a:t> </a:t>
            </a:r>
          </a:p>
        </p:txBody>
      </p:sp>
      <p:pic>
        <p:nvPicPr>
          <p:cNvPr id="5" name="Imagem 4" descr="Uma imagem contendo prédio, banco, bancada, lateral&#10;&#10;Descrição gerada automaticamente">
            <a:extLst>
              <a:ext uri="{FF2B5EF4-FFF2-40B4-BE49-F238E27FC236}">
                <a16:creationId xmlns:a16="http://schemas.microsoft.com/office/drawing/2014/main" id="{5992C420-4E41-C062-72CB-04168E1C8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BEE7BCC-9BE1-F927-2FD5-E7B64D393C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4966992" y="277938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8120B8D-EE30-6F8B-1B20-8DA7E8DC8B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849" y="5037803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596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C8C74A3-E695-17CA-0FCE-BC42DB0F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ATUARIAL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748230-A267-C218-6BB8-729C9FDCC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endParaRPr lang="pt-BR" dirty="0"/>
          </a:p>
          <a:p>
            <a:pPr algn="r"/>
            <a:r>
              <a:rPr lang="pt-BR" dirty="0"/>
              <a:t>Fonte: ACTUARIAL – Assessoria e Consultoria Atuarial Ltda Atuário Responsável: Luiz Cláudio Kogut – MIBA 1.308</a:t>
            </a:r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7633B6-40A5-D24F-5D82-C1113E11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AD780D-5C34-02D9-97CA-5062F3C04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1036320" y="758952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BD31912-F2AD-F813-EFAB-85B9D62BA3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80" y="857527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8031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487CD23-08D1-D275-022E-37953CC9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EVOLUÇÃO DO RESULTADO TÉCNICO ATUARIAL – FUNDO FINANCEIRO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5E0228DE-2155-8840-36C3-679F8EFE4A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290394"/>
              </p:ext>
            </p:extLst>
          </p:nvPr>
        </p:nvGraphicFramePr>
        <p:xfrm>
          <a:off x="1285461" y="1974991"/>
          <a:ext cx="9766852" cy="38298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79304">
                  <a:extLst>
                    <a:ext uri="{9D8B030D-6E8A-4147-A177-3AD203B41FA5}">
                      <a16:colId xmlns:a16="http://schemas.microsoft.com/office/drawing/2014/main" val="1815022715"/>
                    </a:ext>
                  </a:extLst>
                </a:gridCol>
                <a:gridCol w="2168602">
                  <a:extLst>
                    <a:ext uri="{9D8B030D-6E8A-4147-A177-3AD203B41FA5}">
                      <a16:colId xmlns:a16="http://schemas.microsoft.com/office/drawing/2014/main" val="3310498197"/>
                    </a:ext>
                  </a:extLst>
                </a:gridCol>
                <a:gridCol w="2109473">
                  <a:extLst>
                    <a:ext uri="{9D8B030D-6E8A-4147-A177-3AD203B41FA5}">
                      <a16:colId xmlns:a16="http://schemas.microsoft.com/office/drawing/2014/main" val="3830335279"/>
                    </a:ext>
                  </a:extLst>
                </a:gridCol>
                <a:gridCol w="2109473">
                  <a:extLst>
                    <a:ext uri="{9D8B030D-6E8A-4147-A177-3AD203B41FA5}">
                      <a16:colId xmlns:a16="http://schemas.microsoft.com/office/drawing/2014/main" val="3759264683"/>
                    </a:ext>
                  </a:extLst>
                </a:gridCol>
              </a:tblGrid>
              <a:tr h="4407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2000" kern="100" dirty="0">
                          <a:effectLst/>
                        </a:rPr>
                        <a:t>ITEM</a:t>
                      </a: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 dirty="0">
                          <a:effectLst/>
                        </a:rPr>
                        <a:t>DEZ/2022</a:t>
                      </a: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 dirty="0">
                          <a:effectLst/>
                        </a:rPr>
                        <a:t>DEZ/2023</a:t>
                      </a: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DEZ/2024</a:t>
                      </a:r>
                      <a:endParaRPr lang="pt-BR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9656367"/>
                  </a:ext>
                </a:extLst>
              </a:tr>
              <a:tr h="99488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2000" kern="100" dirty="0">
                          <a:effectLst/>
                        </a:rPr>
                        <a:t>Nº de Servidores Ativos </a:t>
                      </a:r>
                    </a:p>
                    <a:p>
                      <a:pPr algn="l">
                        <a:buNone/>
                      </a:pPr>
                      <a:r>
                        <a:rPr lang="pt-BR" sz="2000" kern="100" dirty="0">
                          <a:effectLst/>
                        </a:rPr>
                        <a:t>Valor Médio da Remuneração do Ativo </a:t>
                      </a: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 dirty="0">
                          <a:effectLst/>
                        </a:rPr>
                        <a:t>502</a:t>
                      </a:r>
                    </a:p>
                    <a:p>
                      <a:pPr algn="ctr">
                        <a:buNone/>
                      </a:pPr>
                      <a:r>
                        <a:rPr lang="pt-BR" sz="2000" kern="100" dirty="0">
                          <a:effectLst/>
                        </a:rPr>
                        <a:t>4.209,28</a:t>
                      </a: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 dirty="0">
                          <a:effectLst/>
                        </a:rPr>
                        <a:t>457</a:t>
                      </a:r>
                    </a:p>
                    <a:p>
                      <a:pPr algn="ctr">
                        <a:buNone/>
                      </a:pPr>
                      <a:r>
                        <a:rPr lang="pt-BR" sz="2000" kern="100" dirty="0">
                          <a:effectLst/>
                        </a:rPr>
                        <a:t> 4.995,77</a:t>
                      </a: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427</a:t>
                      </a:r>
                    </a:p>
                    <a:p>
                      <a:pPr algn="ctr"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 5.444,72</a:t>
                      </a:r>
                      <a:endParaRPr lang="pt-BR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801094"/>
                  </a:ext>
                </a:extLst>
              </a:tr>
              <a:tr h="881414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2000" kern="100">
                          <a:effectLst/>
                        </a:rPr>
                        <a:t>Número de Beneficiários</a:t>
                      </a:r>
                    </a:p>
                    <a:p>
                      <a:pPr algn="l">
                        <a:buNone/>
                      </a:pPr>
                      <a:r>
                        <a:rPr lang="pt-BR" sz="2000" kern="100">
                          <a:effectLst/>
                        </a:rPr>
                        <a:t>Valor Médio dos Benefícios  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>
                          <a:effectLst/>
                        </a:rPr>
                        <a:t>   508      4.649,25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>
                          <a:effectLst/>
                        </a:rPr>
                        <a:t>458</a:t>
                      </a:r>
                    </a:p>
                    <a:p>
                      <a:pPr algn="ctr">
                        <a:buNone/>
                      </a:pPr>
                      <a:r>
                        <a:rPr lang="pt-BR" sz="2000" kern="100">
                          <a:effectLst/>
                        </a:rPr>
                        <a:t>5.431,54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567</a:t>
                      </a:r>
                    </a:p>
                    <a:p>
                      <a:pPr algn="ctr"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5.917,03</a:t>
                      </a:r>
                      <a:endParaRPr lang="pt-BR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6889266"/>
                  </a:ext>
                </a:extLst>
              </a:tr>
              <a:tr h="4407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2000" kern="100">
                          <a:effectLst/>
                        </a:rPr>
                        <a:t>Total de Segurados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 dirty="0">
                          <a:effectLst/>
                        </a:rPr>
                        <a:t>1.010</a:t>
                      </a: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>
                          <a:effectLst/>
                        </a:rPr>
                        <a:t>1.005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994</a:t>
                      </a:r>
                      <a:endParaRPr lang="pt-BR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3856357"/>
                  </a:ext>
                </a:extLst>
              </a:tr>
              <a:tr h="46256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2000" kern="100">
                          <a:effectLst/>
                        </a:rPr>
                        <a:t>Custo Total do Plano em R$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>
                          <a:effectLst/>
                        </a:rPr>
                        <a:t>658.146.073,18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>
                          <a:effectLst/>
                        </a:rPr>
                        <a:t>770.543.373,87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b="1" kern="100" dirty="0">
                          <a:effectLst/>
                        </a:rPr>
                        <a:t>786.720.784,93</a:t>
                      </a:r>
                      <a:endParaRPr lang="pt-BR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593184"/>
                  </a:ext>
                </a:extLst>
              </a:tr>
              <a:tr h="44070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2000" kern="100" dirty="0">
                          <a:solidFill>
                            <a:srgbClr val="FF0000"/>
                          </a:solidFill>
                          <a:effectLst/>
                        </a:rPr>
                        <a:t>Déficit</a:t>
                      </a:r>
                      <a:r>
                        <a:rPr lang="pt-BR" sz="2000" kern="100" dirty="0">
                          <a:effectLst/>
                        </a:rPr>
                        <a:t>/Superávit Atuarial em R$</a:t>
                      </a: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 dirty="0">
                          <a:solidFill>
                            <a:srgbClr val="FF0000"/>
                          </a:solidFill>
                          <a:effectLst/>
                        </a:rPr>
                        <a:t>583.661.480,62</a:t>
                      </a:r>
                      <a:endParaRPr lang="pt-BR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kern="100" dirty="0">
                          <a:solidFill>
                            <a:srgbClr val="FF0000"/>
                          </a:solidFill>
                          <a:effectLst/>
                        </a:rPr>
                        <a:t>687.665.832,16</a:t>
                      </a:r>
                      <a:endParaRPr lang="pt-BR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2000" b="1" kern="100" dirty="0">
                          <a:solidFill>
                            <a:srgbClr val="FF0000"/>
                          </a:solidFill>
                          <a:effectLst/>
                        </a:rPr>
                        <a:t>687.179.020,67</a:t>
                      </a:r>
                      <a:endParaRPr lang="pt-BR" sz="20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510905"/>
                  </a:ext>
                </a:extLst>
              </a:tr>
            </a:tbl>
          </a:graphicData>
        </a:graphic>
      </p:graphicFrame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3A67C60-A648-EE4E-F3BE-9E3637B3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3776B6-4ED0-8295-8067-CF832F20DED8}"/>
              </a:ext>
            </a:extLst>
          </p:cNvPr>
          <p:cNvSpPr txBox="1"/>
          <p:nvPr/>
        </p:nvSpPr>
        <p:spPr>
          <a:xfrm>
            <a:off x="4625009" y="5976453"/>
            <a:ext cx="6427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647700" algn="l"/>
              </a:tabLs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Fonte: Avaliação Atuarial- Ano-Base: 2025 Data-Base: 31/12/2024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D0FFBE-A626-FBDD-EA76-F30FBE4EB3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255712" y="430188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210FDB3-D8BE-C09E-B125-FE2F82555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900" y="521432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226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B2D13A-3389-1DE0-46E8-160962BE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860E55-0E71-8F48-9129-B398BEE99B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4121" y="-313059"/>
            <a:ext cx="10058400" cy="1449387"/>
          </a:xfrm>
        </p:spPr>
        <p:txBody>
          <a:bodyPr>
            <a:normAutofit/>
          </a:bodyPr>
          <a:lstStyle/>
          <a:p>
            <a:r>
              <a:rPr lang="pt-BR" sz="3600" dirty="0"/>
              <a:t>EVOLUÇÃO DO RESULTADO TÉCNICO ATUARIAL – FUNDO PREVIDENCIÁRIO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05070B0-10D0-AE0E-EF0D-80AE857E4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329632"/>
              </p:ext>
            </p:extLst>
          </p:nvPr>
        </p:nvGraphicFramePr>
        <p:xfrm>
          <a:off x="1669774" y="1136328"/>
          <a:ext cx="8852451" cy="46891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48892">
                  <a:extLst>
                    <a:ext uri="{9D8B030D-6E8A-4147-A177-3AD203B41FA5}">
                      <a16:colId xmlns:a16="http://schemas.microsoft.com/office/drawing/2014/main" val="2434574065"/>
                    </a:ext>
                  </a:extLst>
                </a:gridCol>
                <a:gridCol w="1569393">
                  <a:extLst>
                    <a:ext uri="{9D8B030D-6E8A-4147-A177-3AD203B41FA5}">
                      <a16:colId xmlns:a16="http://schemas.microsoft.com/office/drawing/2014/main" val="183941796"/>
                    </a:ext>
                  </a:extLst>
                </a:gridCol>
                <a:gridCol w="1717083">
                  <a:extLst>
                    <a:ext uri="{9D8B030D-6E8A-4147-A177-3AD203B41FA5}">
                      <a16:colId xmlns:a16="http://schemas.microsoft.com/office/drawing/2014/main" val="4196759926"/>
                    </a:ext>
                  </a:extLst>
                </a:gridCol>
                <a:gridCol w="1717083">
                  <a:extLst>
                    <a:ext uri="{9D8B030D-6E8A-4147-A177-3AD203B41FA5}">
                      <a16:colId xmlns:a16="http://schemas.microsoft.com/office/drawing/2014/main" val="4214506251"/>
                    </a:ext>
                  </a:extLst>
                </a:gridCol>
              </a:tblGrid>
              <a:tr h="214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ITEM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DEZ/2022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r>
                        <a:rPr lang="pt-BR" sz="1600" kern="100" dirty="0">
                          <a:effectLst/>
                        </a:rPr>
                        <a:t>         DEZ/2023</a:t>
                      </a:r>
                      <a:endParaRPr lang="pt-BR" sz="1600" dirty="0"/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0" kern="100" dirty="0">
                          <a:effectLst/>
                        </a:rPr>
                        <a:t>DEZ/2024</a:t>
                      </a:r>
                      <a:endParaRPr lang="pt-BR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extLst>
                  <a:ext uri="{0D108BD9-81ED-4DB2-BD59-A6C34878D82A}">
                    <a16:rowId xmlns:a16="http://schemas.microsoft.com/office/drawing/2014/main" val="756943187"/>
                  </a:ext>
                </a:extLst>
              </a:tr>
              <a:tr h="7033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Número de Servidores Ativos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Valor Médio da Remuneração do Ativo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1.655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3.277,51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1.759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3.910,32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1.869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4.214,51</a:t>
                      </a:r>
                      <a:endParaRPr lang="pt-BR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extLst>
                  <a:ext uri="{0D108BD9-81ED-4DB2-BD59-A6C34878D82A}">
                    <a16:rowId xmlns:a16="http://schemas.microsoft.com/office/drawing/2014/main" val="1111969529"/>
                  </a:ext>
                </a:extLst>
              </a:tr>
              <a:tr h="14359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Número de Beneficiários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Valor Médio dos Benefícios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Número Total de Segurados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Custo Total do Plano em R$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Custo do Plano em % da Folha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Déficit / Superávit Atuarial em R$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444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3.686,18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2.109  560.037.369,28 67,72% 30.791.388,34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448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4.221,29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2.207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686.928.419,28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65,58%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28.226.045,43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453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4.463,49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2.322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759.064.369,92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68,11%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21.302.086,05</a:t>
                      </a:r>
                      <a:endParaRPr lang="pt-BR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extLst>
                  <a:ext uri="{0D108BD9-81ED-4DB2-BD59-A6C34878D82A}">
                    <a16:rowId xmlns:a16="http://schemas.microsoft.com/office/drawing/2014/main" val="805665934"/>
                  </a:ext>
                </a:extLst>
              </a:tr>
              <a:tr h="2149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solidFill>
                            <a:srgbClr val="FF0000"/>
                          </a:solidFill>
                          <a:effectLst/>
                        </a:rPr>
                        <a:t>Déficit</a:t>
                      </a:r>
                      <a:r>
                        <a:rPr lang="pt-BR" sz="1600" kern="100" dirty="0">
                          <a:effectLst/>
                        </a:rPr>
                        <a:t> / Superávit em % Folha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3,72%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>
                          <a:effectLst/>
                        </a:rPr>
                        <a:t>2,69%</a:t>
                      </a:r>
                      <a:endParaRPr lang="pt-BR" sz="16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1,91%</a:t>
                      </a:r>
                      <a:endParaRPr lang="pt-BR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extLst>
                  <a:ext uri="{0D108BD9-81ED-4DB2-BD59-A6C34878D82A}">
                    <a16:rowId xmlns:a16="http://schemas.microsoft.com/office/drawing/2014/main" val="72446118"/>
                  </a:ext>
                </a:extLst>
              </a:tr>
              <a:tr h="11917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Saldo dos Aportes do IRRF (R$)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 Valor dos Investimentos do  Plano em R$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119.159.282,22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196.149.446,16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120.188.528,17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235.555.865,28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kern="100" dirty="0">
                          <a:effectLst/>
                        </a:rPr>
                        <a:t> </a:t>
                      </a:r>
                      <a:endParaRPr lang="pt-BR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116.325.414,20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282.353.944,62 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BR" sz="1600" b="1" kern="100" dirty="0">
                          <a:effectLst/>
                        </a:rPr>
                        <a:t> </a:t>
                      </a:r>
                      <a:endParaRPr lang="pt-BR" sz="16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50" marR="61050" marT="0" marB="0"/>
                </a:tc>
                <a:extLst>
                  <a:ext uri="{0D108BD9-81ED-4DB2-BD59-A6C34878D82A}">
                    <a16:rowId xmlns:a16="http://schemas.microsoft.com/office/drawing/2014/main" val="3988652607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8FCA21F7-2EBE-3334-F753-E83DCB052DB5}"/>
              </a:ext>
            </a:extLst>
          </p:cNvPr>
          <p:cNvSpPr txBox="1"/>
          <p:nvPr/>
        </p:nvSpPr>
        <p:spPr>
          <a:xfrm>
            <a:off x="4071173" y="5951467"/>
            <a:ext cx="67321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Fonte: Avaliação Atuarial- Ano-Base: 2025 Data-Base: 31/12/2024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1BBC53-1C59-D133-AE14-84850E7E9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214630" y="188291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03AF50-8B94-3662-8C04-794A2B74C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4955033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528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E934BAB-F7CC-32AC-627E-24C6C0ECA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GESTÃO DE INVESTIMENTOS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298CDD-678F-62FF-88B7-2E94528D0A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pt-BR" sz="3300" dirty="0"/>
              <a:t>POLÍTICA ANUAL DE INVESTIMENTOS</a:t>
            </a:r>
          </a:p>
          <a:p>
            <a:pPr algn="just"/>
            <a:r>
              <a:rPr lang="pt-BR" sz="3300" dirty="0"/>
              <a:t>              COMITÊ DE INVESTIMENTOS</a:t>
            </a:r>
          </a:p>
          <a:p>
            <a:pPr algn="just"/>
            <a:r>
              <a:rPr lang="pt-BR" sz="3300" dirty="0"/>
              <a:t>                           GESTOR FINANCEIRO                                                           </a:t>
            </a:r>
            <a:r>
              <a:rPr lang="pt-BR" sz="3600" dirty="0"/>
              <a:t>LDB Consultoria</a:t>
            </a:r>
          </a:p>
          <a:p>
            <a:pPr algn="just"/>
            <a:endParaRPr lang="pt-BR" sz="3300" dirty="0"/>
          </a:p>
          <a:p>
            <a:pPr algn="just"/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C0E67B7-40F2-B74A-BB27-6F7314A1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02968E7-9BCC-E654-7518-EFFB62AA9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47067"/>
              </p:ext>
            </p:extLst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91642688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34501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501661"/>
                  </a:ext>
                </a:extLst>
              </a:tr>
            </a:tbl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6FC445C9-5DB0-8C00-3E01-8ADA64B607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1036320" y="462173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19682E0-3753-538E-C7F4-472AEF9C5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616" y="499956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867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40F899A-1772-54BE-9D80-CB24BA55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SITUAÇÃO FINANCEIRA POR FUNDO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4020AF85-ED61-B87B-E991-5BFB5AB4E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5024735"/>
              </p:ext>
            </p:extLst>
          </p:nvPr>
        </p:nvGraphicFramePr>
        <p:xfrm>
          <a:off x="2332383" y="2173358"/>
          <a:ext cx="5681000" cy="29703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73102">
                  <a:extLst>
                    <a:ext uri="{9D8B030D-6E8A-4147-A177-3AD203B41FA5}">
                      <a16:colId xmlns:a16="http://schemas.microsoft.com/office/drawing/2014/main" val="3833667456"/>
                    </a:ext>
                  </a:extLst>
                </a:gridCol>
                <a:gridCol w="2507898">
                  <a:extLst>
                    <a:ext uri="{9D8B030D-6E8A-4147-A177-3AD203B41FA5}">
                      <a16:colId xmlns:a16="http://schemas.microsoft.com/office/drawing/2014/main" val="890532456"/>
                    </a:ext>
                  </a:extLst>
                </a:gridCol>
              </a:tblGrid>
              <a:tr h="531942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r>
                        <a:rPr lang="pt-BR" sz="2000" kern="100">
                          <a:effectLst/>
                        </a:rPr>
                        <a:t>FUNDOS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r>
                        <a:rPr lang="pt-BR" sz="2000" kern="100">
                          <a:effectLst/>
                        </a:rPr>
                        <a:t>VALOR EM R$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3448565"/>
                  </a:ext>
                </a:extLst>
              </a:tr>
              <a:tr h="441451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r>
                        <a:rPr lang="pt-BR" sz="2000" kern="100" dirty="0">
                          <a:effectLst/>
                        </a:rPr>
                        <a:t>FINANCEIRO</a:t>
                      </a:r>
                    </a:p>
                    <a:p>
                      <a:pPr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r>
                        <a:rPr lang="pt-BR" sz="2000" kern="100">
                          <a:effectLst/>
                        </a:rPr>
                        <a:t>R$ 3.172.590,03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12234"/>
                  </a:ext>
                </a:extLst>
              </a:tr>
              <a:tr h="500148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r>
                        <a:rPr lang="pt-BR" sz="2000" kern="100" dirty="0">
                          <a:effectLst/>
                        </a:rPr>
                        <a:t>PREVIDENCIÁRIO</a:t>
                      </a:r>
                    </a:p>
                    <a:p>
                      <a:pPr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r>
                        <a:rPr lang="pt-BR" sz="2000" kern="100">
                          <a:effectLst/>
                        </a:rPr>
                        <a:t>R$ 282.353.944,62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0920921"/>
                  </a:ext>
                </a:extLst>
              </a:tr>
              <a:tr h="475691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r>
                        <a:rPr lang="pt-BR" sz="2000" kern="100" dirty="0">
                          <a:effectLst/>
                        </a:rPr>
                        <a:t>TAXA ADMINISTRATIVA</a:t>
                      </a:r>
                    </a:p>
                    <a:p>
                      <a:pPr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r>
                        <a:rPr lang="pt-BR" sz="2000" kern="100">
                          <a:effectLst/>
                        </a:rPr>
                        <a:t>R$ 4.089.581,85</a:t>
                      </a:r>
                      <a:endParaRPr lang="pt-BR" sz="2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8645578"/>
                  </a:ext>
                </a:extLst>
              </a:tr>
              <a:tr h="502593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r>
                        <a:rPr lang="pt-BR" sz="2000" b="1" kern="100" dirty="0">
                          <a:effectLst/>
                        </a:rPr>
                        <a:t>TOTAL</a:t>
                      </a:r>
                    </a:p>
                    <a:p>
                      <a:pPr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endParaRPr lang="pt-BR" sz="2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198755" algn="l"/>
                          <a:tab pos="3352800" algn="l"/>
                        </a:tabLst>
                      </a:pPr>
                      <a:r>
                        <a:rPr lang="pt-BR" sz="2000" b="1" kern="100" dirty="0">
                          <a:effectLst/>
                        </a:rPr>
                        <a:t>R$ 289.616.115,74</a:t>
                      </a:r>
                      <a:endParaRPr lang="pt-BR" sz="2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613404"/>
                  </a:ext>
                </a:extLst>
              </a:tr>
            </a:tbl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AAC9F7-6994-AAFC-03CD-0F394EA5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251DFA-97D2-4C90-9100-D1173CC96C37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95CC81-1E46-C540-4991-7A48A1FB9D6C}"/>
              </a:ext>
            </a:extLst>
          </p:cNvPr>
          <p:cNvSpPr txBox="1"/>
          <p:nvPr/>
        </p:nvSpPr>
        <p:spPr>
          <a:xfrm>
            <a:off x="3414850" y="5690484"/>
            <a:ext cx="7388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8755" algn="l"/>
                <a:tab pos="3352800" algn="l"/>
              </a:tabLs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Fonte: Demonstrativo do Saldo Bancário 31/12/2024- Gerência Financeira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5F024C0-1A8C-58C5-8A96-CF93D5AF18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448001" y="286603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E9023C4-DF1B-DB56-99E5-86B2E5189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5726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8ECF4-1CDA-3B6B-243D-C4A0FFF1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400" y="460663"/>
            <a:ext cx="10058400" cy="1450757"/>
          </a:xfrm>
        </p:spPr>
        <p:txBody>
          <a:bodyPr>
            <a:normAutofit/>
          </a:bodyPr>
          <a:lstStyle/>
          <a:p>
            <a:r>
              <a:rPr lang="pt-BR" sz="3600" dirty="0"/>
              <a:t>APLICAÇÕES FINANCEIRAS – </a:t>
            </a:r>
            <a:br>
              <a:rPr lang="pt-BR" sz="3600" dirty="0"/>
            </a:br>
            <a:r>
              <a:rPr lang="pt-BR" sz="3600" dirty="0"/>
              <a:t>CARTEIRA DE INVESTIMENTOS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61C6D58C-A71F-9AD5-1E2C-EF84F8B3E2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604137"/>
              </p:ext>
            </p:extLst>
          </p:nvPr>
        </p:nvGraphicFramePr>
        <p:xfrm>
          <a:off x="2358887" y="1935922"/>
          <a:ext cx="7474225" cy="39422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76706">
                  <a:extLst>
                    <a:ext uri="{9D8B030D-6E8A-4147-A177-3AD203B41FA5}">
                      <a16:colId xmlns:a16="http://schemas.microsoft.com/office/drawing/2014/main" val="1653343626"/>
                    </a:ext>
                  </a:extLst>
                </a:gridCol>
                <a:gridCol w="1151002">
                  <a:extLst>
                    <a:ext uri="{9D8B030D-6E8A-4147-A177-3AD203B41FA5}">
                      <a16:colId xmlns:a16="http://schemas.microsoft.com/office/drawing/2014/main" val="3935074372"/>
                    </a:ext>
                  </a:extLst>
                </a:gridCol>
                <a:gridCol w="1375845">
                  <a:extLst>
                    <a:ext uri="{9D8B030D-6E8A-4147-A177-3AD203B41FA5}">
                      <a16:colId xmlns:a16="http://schemas.microsoft.com/office/drawing/2014/main" val="2351702390"/>
                    </a:ext>
                  </a:extLst>
                </a:gridCol>
                <a:gridCol w="2070672">
                  <a:extLst>
                    <a:ext uri="{9D8B030D-6E8A-4147-A177-3AD203B41FA5}">
                      <a16:colId xmlns:a16="http://schemas.microsoft.com/office/drawing/2014/main" val="242406795"/>
                    </a:ext>
                  </a:extLst>
                </a:gridCol>
              </a:tblGrid>
              <a:tr h="632093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        SEGMENTO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LIMITE </a:t>
                      </a:r>
                    </a:p>
                    <a:p>
                      <a:pPr algn="ctr"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LEGAL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CARTEIRA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VALOR (R$)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extLst>
                  <a:ext uri="{0D108BD9-81ED-4DB2-BD59-A6C34878D82A}">
                    <a16:rowId xmlns:a16="http://schemas.microsoft.com/office/drawing/2014/main" val="778169795"/>
                  </a:ext>
                </a:extLst>
              </a:tr>
              <a:tr h="459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800" b="1" kern="100">
                          <a:effectLst/>
                          <a:latin typeface="+mn-lt"/>
                        </a:rPr>
                        <a:t>Renda Fixa</a:t>
                      </a:r>
                      <a:endParaRPr lang="pt-BR" sz="1800" b="1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100%</a:t>
                      </a:r>
                      <a:endParaRPr lang="pt-BR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79,64 %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230 638 880,51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extLst>
                  <a:ext uri="{0D108BD9-81ED-4DB2-BD59-A6C34878D82A}">
                    <a16:rowId xmlns:a16="http://schemas.microsoft.com/office/drawing/2014/main" val="627631918"/>
                  </a:ext>
                </a:extLst>
              </a:tr>
              <a:tr h="3413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800" b="1" kern="100">
                          <a:effectLst/>
                          <a:latin typeface="+mn-lt"/>
                        </a:rPr>
                        <a:t>Renda Variável</a:t>
                      </a:r>
                      <a:endParaRPr lang="pt-BR" sz="1800" b="1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30%</a:t>
                      </a:r>
                      <a:endParaRPr lang="pt-BR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0,00 %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                   0,00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extLst>
                  <a:ext uri="{0D108BD9-81ED-4DB2-BD59-A6C34878D82A}">
                    <a16:rowId xmlns:a16="http://schemas.microsoft.com/office/drawing/2014/main" val="2722483708"/>
                  </a:ext>
                </a:extLst>
              </a:tr>
              <a:tr h="4598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800" b="1" kern="100">
                          <a:effectLst/>
                          <a:latin typeface="+mn-lt"/>
                        </a:rPr>
                        <a:t>Investimentos no Exterior</a:t>
                      </a:r>
                      <a:endParaRPr lang="pt-BR" sz="1800" b="1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10%</a:t>
                      </a:r>
                      <a:endParaRPr lang="pt-BR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10,17%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29 456 862,42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extLst>
                  <a:ext uri="{0D108BD9-81ED-4DB2-BD59-A6C34878D82A}">
                    <a16:rowId xmlns:a16="http://schemas.microsoft.com/office/drawing/2014/main" val="2905956036"/>
                  </a:ext>
                </a:extLst>
              </a:tr>
              <a:tr h="5868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800" b="1" kern="100">
                          <a:effectLst/>
                          <a:latin typeface="+mn-lt"/>
                        </a:rPr>
                        <a:t>Investimentos Estruturados</a:t>
                      </a:r>
                      <a:endParaRPr lang="pt-BR" sz="1800" b="1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15%</a:t>
                      </a:r>
                      <a:endParaRPr lang="pt-BR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9,10%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26 354 489,24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extLst>
                  <a:ext uri="{0D108BD9-81ED-4DB2-BD59-A6C34878D82A}">
                    <a16:rowId xmlns:a16="http://schemas.microsoft.com/office/drawing/2014/main" val="199907086"/>
                  </a:ext>
                </a:extLst>
              </a:tr>
              <a:tr h="475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800" b="1" kern="100">
                          <a:effectLst/>
                          <a:latin typeface="+mn-lt"/>
                        </a:rPr>
                        <a:t>Fundos Imobiliários</a:t>
                      </a:r>
                      <a:endParaRPr lang="pt-BR" sz="1800" b="1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kern="100">
                          <a:effectLst/>
                          <a:latin typeface="+mn-lt"/>
                        </a:rPr>
                        <a:t>5%</a:t>
                      </a:r>
                      <a:endParaRPr lang="pt-BR" sz="16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1,09%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 3 162 662,54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pt-BR" sz="1600" dirty="0">
                        <a:latin typeface="+mn-lt"/>
                      </a:endParaRPr>
                    </a:p>
                  </a:txBody>
                  <a:tcPr marL="30386" marR="30386" marT="0" marB="0"/>
                </a:tc>
                <a:extLst>
                  <a:ext uri="{0D108BD9-81ED-4DB2-BD59-A6C34878D82A}">
                    <a16:rowId xmlns:a16="http://schemas.microsoft.com/office/drawing/2014/main" val="3606517220"/>
                  </a:ext>
                </a:extLst>
              </a:tr>
              <a:tr h="598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kern="100" dirty="0">
                          <a:effectLst/>
                          <a:latin typeface="+mn-lt"/>
                        </a:rPr>
                        <a:t>Empréstimos Consignados</a:t>
                      </a:r>
                      <a:endParaRPr lang="pt-BR" sz="18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pt-BR" sz="1800" b="1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20" marR="4220" marT="4220" marB="42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5%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pt-BR" sz="1600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220" marR="4220" marT="4220" marB="42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0,00%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 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" marR="4220" marT="4220" marB="422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                 0,00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0" marR="4220" marT="4220" marB="4220"/>
                </a:tc>
                <a:extLst>
                  <a:ext uri="{0D108BD9-81ED-4DB2-BD59-A6C34878D82A}">
                    <a16:rowId xmlns:a16="http://schemas.microsoft.com/office/drawing/2014/main" val="2444396868"/>
                  </a:ext>
                </a:extLst>
              </a:tr>
              <a:tr h="341342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TOTAL                                                          100%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1160780" algn="l"/>
                        </a:tabLst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289.612.894,71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386" marR="30386" marT="0" marB="0"/>
                </a:tc>
                <a:extLst>
                  <a:ext uri="{0D108BD9-81ED-4DB2-BD59-A6C34878D82A}">
                    <a16:rowId xmlns:a16="http://schemas.microsoft.com/office/drawing/2014/main" val="3789827072"/>
                  </a:ext>
                </a:extLst>
              </a:tr>
            </a:tbl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2B920E-A591-8E1C-51E1-C24DB80C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CDFBFC3-6F90-30B1-7F1D-070B49519A2E}"/>
              </a:ext>
            </a:extLst>
          </p:cNvPr>
          <p:cNvSpPr txBox="1"/>
          <p:nvPr/>
        </p:nvSpPr>
        <p:spPr>
          <a:xfrm>
            <a:off x="2769704" y="5977857"/>
            <a:ext cx="7474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8755" algn="l"/>
                <a:tab pos="3352800" algn="l"/>
              </a:tabLs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Fonte: Demonstrativo do Saldo Bancário 31/12/2024- Gerência Financeira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E35A90-CD86-5A5E-7745-2E05EED38C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398200" y="460663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18A0ACC-56DC-CAD2-DF1F-31B8D5A80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49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65DAB-CDFE-995D-109F-73DDB3EC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1046B71-0B07-96AA-B686-3B1142101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32269"/>
              </p:ext>
            </p:extLst>
          </p:nvPr>
        </p:nvGraphicFramePr>
        <p:xfrm>
          <a:off x="2402402" y="498485"/>
          <a:ext cx="6782542" cy="586102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509311">
                  <a:extLst>
                    <a:ext uri="{9D8B030D-6E8A-4147-A177-3AD203B41FA5}">
                      <a16:colId xmlns:a16="http://schemas.microsoft.com/office/drawing/2014/main" val="1509454611"/>
                    </a:ext>
                  </a:extLst>
                </a:gridCol>
                <a:gridCol w="2898520">
                  <a:extLst>
                    <a:ext uri="{9D8B030D-6E8A-4147-A177-3AD203B41FA5}">
                      <a16:colId xmlns:a16="http://schemas.microsoft.com/office/drawing/2014/main" val="413928520"/>
                    </a:ext>
                  </a:extLst>
                </a:gridCol>
                <a:gridCol w="1651379">
                  <a:extLst>
                    <a:ext uri="{9D8B030D-6E8A-4147-A177-3AD203B41FA5}">
                      <a16:colId xmlns:a16="http://schemas.microsoft.com/office/drawing/2014/main" val="1576742104"/>
                    </a:ext>
                  </a:extLst>
                </a:gridCol>
                <a:gridCol w="723332">
                  <a:extLst>
                    <a:ext uri="{9D8B030D-6E8A-4147-A177-3AD203B41FA5}">
                      <a16:colId xmlns:a16="http://schemas.microsoft.com/office/drawing/2014/main" val="3389498148"/>
                    </a:ext>
                  </a:extLst>
                </a:gridCol>
              </a:tblGrid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ARTIGO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TIPO DE ATIVO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VALOR (R$)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%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3024257787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Renda Fixa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2777544515"/>
                  </a:ext>
                </a:extLst>
              </a:tr>
              <a:tr h="479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0" dirty="0">
                          <a:effectLst/>
                        </a:rPr>
                        <a:t>Artigo 7 º I a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Títulos Públicos do Tesouro Nacional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185.103.724,18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63,91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2968399950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0" dirty="0">
                          <a:effectLst/>
                        </a:rPr>
                        <a:t>Artigo 7º I b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Fundos 100% Títulos Públicos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  10.393.262,24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  3,59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1457990350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0" dirty="0">
                          <a:effectLst/>
                        </a:rPr>
                        <a:t>Artigo 7º III a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Fundos Renda Fixa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  33.791.733,55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11,67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1329786777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0" dirty="0">
                          <a:effectLst/>
                        </a:rPr>
                        <a:t>Artigo 7º V a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Cota Sênior de FIDC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    1.350.160,54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  0,47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2136281181"/>
                  </a:ext>
                </a:extLst>
              </a:tr>
              <a:tr h="269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Total Renda Fixa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230.638.880,51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79,64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1986361356"/>
                  </a:ext>
                </a:extLst>
              </a:tr>
              <a:tr h="50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Investimento no Exterior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 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2280803029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0" dirty="0">
                          <a:effectLst/>
                        </a:rPr>
                        <a:t>Artigo 9º III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Fundos de Ações BDR Nível 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  29.456.862,42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10,17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674706596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Total Investimento no Exterior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  29.456.862,42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10,17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1136911615"/>
                  </a:ext>
                </a:extLst>
              </a:tr>
              <a:tr h="50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Investimentos Estruturados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 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1413022224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0">
                          <a:effectLst/>
                        </a:rPr>
                        <a:t>Artigo 10 I</a:t>
                      </a:r>
                      <a:endParaRPr lang="pt-BR" sz="14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Fundos Multimercados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  25.085.351,74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8,66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4068808167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0" dirty="0">
                          <a:effectLst/>
                        </a:rPr>
                        <a:t>Artigo 10º II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Fundos de Participação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    1.269.137,50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0,44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1029303915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Total Investimentos Estruturados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  26.354.489,24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9,10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3888236814"/>
                  </a:ext>
                </a:extLst>
              </a:tr>
              <a:tr h="502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Fundos Imobiliários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 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3891553588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0" dirty="0">
                          <a:effectLst/>
                        </a:rPr>
                        <a:t>Artigo 11º</a:t>
                      </a:r>
                      <a:endParaRPr lang="pt-BR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Fundos de Investimento Imobiliário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3.162 662,54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1,09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179082339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Total Fundos Imobiliários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3.162 662,54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1,09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2894489848"/>
                  </a:ext>
                </a:extLst>
              </a:tr>
              <a:tr h="240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3787987974"/>
                  </a:ext>
                </a:extLst>
              </a:tr>
              <a:tr h="479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>
                          <a:effectLst/>
                        </a:rPr>
                        <a:t> 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TOTAL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>
                          <a:effectLst/>
                        </a:rPr>
                        <a:t>289.612.894,71</a:t>
                      </a:r>
                      <a:endParaRPr lang="pt-BR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100%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98" marR="59898" marT="0" marB="0"/>
                </a:tc>
                <a:extLst>
                  <a:ext uri="{0D108BD9-81ED-4DB2-BD59-A6C34878D82A}">
                    <a16:rowId xmlns:a16="http://schemas.microsoft.com/office/drawing/2014/main" val="193904296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0085650F-CC60-B9F1-76C5-E1CD9025275A}"/>
              </a:ext>
            </a:extLst>
          </p:cNvPr>
          <p:cNvSpPr txBox="1"/>
          <p:nvPr/>
        </p:nvSpPr>
        <p:spPr>
          <a:xfrm>
            <a:off x="9403307" y="1089474"/>
            <a:ext cx="95059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kern="0" dirty="0">
                <a:effectLst/>
                <a:latin typeface="+mj-lt"/>
                <a:ea typeface="Times New Roman" panose="02020603050405020304" pitchFamily="18" charset="0"/>
              </a:rPr>
              <a:t>ENQUADRAMENTO </a:t>
            </a:r>
          </a:p>
          <a:p>
            <a:r>
              <a:rPr lang="pt-BR" sz="2000" kern="0" dirty="0">
                <a:effectLst/>
                <a:latin typeface="+mj-lt"/>
                <a:ea typeface="Times New Roman" panose="02020603050405020304" pitchFamily="18" charset="0"/>
              </a:rPr>
              <a:t>DA CARTEIRA – </a:t>
            </a:r>
          </a:p>
          <a:p>
            <a:r>
              <a:rPr lang="pt-BR" sz="2000" kern="0" dirty="0">
                <a:effectLst/>
                <a:latin typeface="+mj-lt"/>
                <a:ea typeface="Calibri" panose="020F0502020204030204" pitchFamily="34" charset="0"/>
              </a:rPr>
              <a:t>Resolução </a:t>
            </a:r>
          </a:p>
          <a:p>
            <a:r>
              <a:rPr lang="pt-BR" sz="2000" kern="0" dirty="0">
                <a:effectLst/>
                <a:latin typeface="+mj-lt"/>
                <a:ea typeface="Calibri" panose="020F0502020204030204" pitchFamily="34" charset="0"/>
              </a:rPr>
              <a:t>CMN nº 4.963/2021</a:t>
            </a:r>
            <a:endParaRPr lang="pt-BR" sz="2000" dirty="0">
              <a:latin typeface="+mj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C7D66B0-598E-1399-3022-59B4CE97D2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831919" y="498485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DED06FF-D0BD-AA04-61C2-0C47DCFC0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7354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CC3A4160-B545-2DC7-0B52-683AD0118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367" y="381218"/>
            <a:ext cx="10058400" cy="1050705"/>
          </a:xfrm>
        </p:spPr>
        <p:txBody>
          <a:bodyPr>
            <a:normAutofit/>
          </a:bodyPr>
          <a:lstStyle/>
          <a:p>
            <a:r>
              <a:rPr lang="pt-BR" sz="3600" dirty="0"/>
              <a:t>ALOCAÇÃO DOS INVESTIMENTOS 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351DA54C-4918-A184-C4D9-67B2DE01453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389902"/>
              </p:ext>
            </p:extLst>
          </p:nvPr>
        </p:nvGraphicFramePr>
        <p:xfrm>
          <a:off x="821635" y="2120900"/>
          <a:ext cx="5128591" cy="374808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69774">
                  <a:extLst>
                    <a:ext uri="{9D8B030D-6E8A-4147-A177-3AD203B41FA5}">
                      <a16:colId xmlns:a16="http://schemas.microsoft.com/office/drawing/2014/main" val="1440905324"/>
                    </a:ext>
                  </a:extLst>
                </a:gridCol>
                <a:gridCol w="1851475">
                  <a:extLst>
                    <a:ext uri="{9D8B030D-6E8A-4147-A177-3AD203B41FA5}">
                      <a16:colId xmlns:a16="http://schemas.microsoft.com/office/drawing/2014/main" val="1908091918"/>
                    </a:ext>
                  </a:extLst>
                </a:gridCol>
                <a:gridCol w="1607342">
                  <a:extLst>
                    <a:ext uri="{9D8B030D-6E8A-4147-A177-3AD203B41FA5}">
                      <a16:colId xmlns:a16="http://schemas.microsoft.com/office/drawing/2014/main" val="1367063435"/>
                    </a:ext>
                  </a:extLst>
                </a:gridCol>
              </a:tblGrid>
              <a:tr h="614283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dirty="0">
                          <a:effectLst/>
                        </a:rPr>
                        <a:t>VALOR APLICADO (R$)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dirty="0">
                          <a:effectLst/>
                        </a:rPr>
                        <a:t>% SOBRE APLICAÇÕES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614473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dirty="0">
                          <a:effectLst/>
                        </a:rPr>
                        <a:t>Tesouro Nacional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185. 103. 724,18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63,90 %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7116866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Caixa DTVM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76. 209. 879,21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26,34 %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0239365"/>
                  </a:ext>
                </a:extLst>
              </a:tr>
              <a:tr h="614283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Banco do Brasil S/A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22. 517. 330,74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dirty="0">
                          <a:effectLst/>
                        </a:rPr>
                        <a:t>7,76 %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1106130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Planer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2. 534. 921,86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0,88 %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4388591"/>
                  </a:ext>
                </a:extLst>
              </a:tr>
              <a:tr h="614283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Banvox Trustee DTVM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1. 977. 901,22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0,68 %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5065686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dirty="0">
                          <a:effectLst/>
                        </a:rPr>
                        <a:t>Gestora RJI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1. 269. 137,50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0,44 %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9823487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443006"/>
                  </a:ext>
                </a:extLst>
              </a:tr>
              <a:tr h="317540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Total Aplicações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>
                          <a:effectLst/>
                        </a:rPr>
                        <a:t>289 612 894,71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PT" sz="1600" dirty="0">
                          <a:effectLst/>
                        </a:rPr>
                        <a:t>100,00 %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0506499"/>
                  </a:ext>
                </a:extLst>
              </a:tr>
            </a:tbl>
          </a:graphicData>
        </a:graphic>
      </p:graphicFrame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A19E24-A690-8110-EC90-89BE254C3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674AFC42-F468-4FDB-41E4-C8CBDC1B46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1031195"/>
              </p:ext>
            </p:extLst>
          </p:nvPr>
        </p:nvGraphicFramePr>
        <p:xfrm>
          <a:off x="6241776" y="2120900"/>
          <a:ext cx="5632172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9684B411-2E89-8D58-A541-9C8038462C58}"/>
              </a:ext>
            </a:extLst>
          </p:cNvPr>
          <p:cNvSpPr txBox="1"/>
          <p:nvPr/>
        </p:nvSpPr>
        <p:spPr>
          <a:xfrm>
            <a:off x="3078479" y="5996268"/>
            <a:ext cx="7496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198755" algn="l"/>
                <a:tab pos="3352800" algn="l"/>
              </a:tabLs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Fonte: Demonstrativo do Saldo Bancário 31/12/2024- Gerência Financeira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E1F9025-88FC-30A1-E363-270A8C6B88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660036" y="546098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9A56789-52A4-9FF3-824E-0F5A39D52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848" y="516046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3183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0E9FBC-3DA0-590A-0961-DA93B50A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51B26C-F0DB-4889-B6A3-FE07E152272F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BE5887-23EA-EF22-B265-6D4D9BC39B90}"/>
              </a:ext>
            </a:extLst>
          </p:cNvPr>
          <p:cNvSpPr txBox="1"/>
          <p:nvPr/>
        </p:nvSpPr>
        <p:spPr>
          <a:xfrm>
            <a:off x="1749285" y="656392"/>
            <a:ext cx="84946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kern="0" dirty="0">
                <a:effectLst/>
                <a:latin typeface="+mj-lt"/>
                <a:ea typeface="Times New Roman" panose="02020603050405020304" pitchFamily="18" charset="0"/>
              </a:rPr>
              <a:t>RENTABILIDADES MENSAIS DOS INVESTIMENTOS X META ATUARIAL</a:t>
            </a:r>
            <a:endParaRPr lang="pt-BR" sz="2000" dirty="0">
              <a:latin typeface="+mj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A4D35B7-32DF-16C8-04B6-845BE9B64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285" y="1669364"/>
            <a:ext cx="7924801" cy="4532244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E0DAE6-2601-278C-3253-E5FA394363A6}"/>
              </a:ext>
            </a:extLst>
          </p:cNvPr>
          <p:cNvSpPr txBox="1"/>
          <p:nvPr/>
        </p:nvSpPr>
        <p:spPr>
          <a:xfrm>
            <a:off x="4346715" y="58322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tabLst>
                <a:tab pos="3352800" algn="l"/>
              </a:tabLst>
            </a:pP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Fonte:  Extrato Consolidado dos Ativos - LDB Consultoria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AA021B2-C3B2-2CC6-B175-C2EA091D66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713044" y="478453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DFEFB1E-534F-34BC-C98B-6CBF31A62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021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0E91397-4EB1-AC6A-83BB-1C313EAE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158" y="383181"/>
            <a:ext cx="10058400" cy="1450757"/>
          </a:xfrm>
        </p:spPr>
        <p:txBody>
          <a:bodyPr>
            <a:normAutofit/>
          </a:bodyPr>
          <a:lstStyle/>
          <a:p>
            <a:r>
              <a:rPr lang="pt-BR" sz="3200" dirty="0"/>
              <a:t>SÉRIE HISTÓRICA DAS METAS DE RENTABILIDADE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61D17C29-B21B-69AE-5ABD-858B790A6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324624"/>
              </p:ext>
            </p:extLst>
          </p:nvPr>
        </p:nvGraphicFramePr>
        <p:xfrm>
          <a:off x="1669775" y="2316155"/>
          <a:ext cx="4611755" cy="3551888"/>
        </p:xfrm>
        <a:graphic>
          <a:graphicData uri="http://schemas.openxmlformats.org/drawingml/2006/table">
            <a:tbl>
              <a:tblPr bandRow="1">
                <a:tableStyleId>{74C1A8A3-306A-4EB7-A6B1-4F7E0EB9C5D6}</a:tableStyleId>
              </a:tblPr>
              <a:tblGrid>
                <a:gridCol w="1057469">
                  <a:extLst>
                    <a:ext uri="{9D8B030D-6E8A-4147-A177-3AD203B41FA5}">
                      <a16:colId xmlns:a16="http://schemas.microsoft.com/office/drawing/2014/main" val="2365111073"/>
                    </a:ext>
                  </a:extLst>
                </a:gridCol>
                <a:gridCol w="1727627">
                  <a:extLst>
                    <a:ext uri="{9D8B030D-6E8A-4147-A177-3AD203B41FA5}">
                      <a16:colId xmlns:a16="http://schemas.microsoft.com/office/drawing/2014/main" val="2914078386"/>
                    </a:ext>
                  </a:extLst>
                </a:gridCol>
                <a:gridCol w="1826659">
                  <a:extLst>
                    <a:ext uri="{9D8B030D-6E8A-4147-A177-3AD203B41FA5}">
                      <a16:colId xmlns:a16="http://schemas.microsoft.com/office/drawing/2014/main" val="2882854058"/>
                    </a:ext>
                  </a:extLst>
                </a:gridCol>
              </a:tblGrid>
              <a:tr h="5697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ANO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META ATUARIAL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800">
                          <a:effectLst/>
                        </a:rPr>
                        <a:t> </a:t>
                      </a:r>
                      <a:endParaRPr lang="pt-BR" sz="1800">
                        <a:effectLst/>
                      </a:endParaRPr>
                    </a:p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RENTABILIDADE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430941"/>
                  </a:ext>
                </a:extLst>
              </a:tr>
              <a:tr h="4559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2019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 9,86%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12,03%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5011393"/>
                  </a:ext>
                </a:extLst>
              </a:tr>
              <a:tr h="4240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2020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 10,64%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4,25%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6966267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2021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 13,06%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4,23%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0275027"/>
                  </a:ext>
                </a:extLst>
              </a:tr>
              <a:tr h="42406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2022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11,03 %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-9,30%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27137"/>
                  </a:ext>
                </a:extLst>
              </a:tr>
              <a:tr h="43732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2023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9,92%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14,22%       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648039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2024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10,13%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13,02%       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97972"/>
                  </a:ext>
                </a:extLst>
              </a:tr>
              <a:tr h="3263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>
                          <a:effectLst/>
                        </a:rPr>
                        <a:t>2025</a:t>
                      </a:r>
                      <a:endParaRPr lang="pt-BR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IPCA + 5,27%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800" dirty="0">
                          <a:effectLst/>
                        </a:rPr>
                        <a:t>-</a:t>
                      </a:r>
                      <a:endParaRPr lang="pt-B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8969902"/>
                  </a:ext>
                </a:extLst>
              </a:tr>
            </a:tbl>
          </a:graphicData>
        </a:graphic>
      </p:graphicFrame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B6D74B-34B2-60FE-5FC1-9FF3FDF18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90944D05-89DC-E81A-03A0-523F75FC0909}"/>
              </a:ext>
            </a:extLst>
          </p:cNvPr>
          <p:cNvSpPr/>
          <p:nvPr/>
        </p:nvSpPr>
        <p:spPr>
          <a:xfrm>
            <a:off x="9007475" y="9018588"/>
            <a:ext cx="46038" cy="1270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Seta: para Cima 6">
            <a:extLst>
              <a:ext uri="{FF2B5EF4-FFF2-40B4-BE49-F238E27FC236}">
                <a16:creationId xmlns:a16="http://schemas.microsoft.com/office/drawing/2014/main" id="{DF5BFE81-4481-B316-2756-743840322D14}"/>
              </a:ext>
            </a:extLst>
          </p:cNvPr>
          <p:cNvSpPr/>
          <p:nvPr/>
        </p:nvSpPr>
        <p:spPr>
          <a:xfrm>
            <a:off x="9028113" y="9848850"/>
            <a:ext cx="44450" cy="1270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" name="Seta: para Cima 7">
            <a:extLst>
              <a:ext uri="{FF2B5EF4-FFF2-40B4-BE49-F238E27FC236}">
                <a16:creationId xmlns:a16="http://schemas.microsoft.com/office/drawing/2014/main" id="{A18FB03F-325A-1758-A7E3-E066B376E36B}"/>
              </a:ext>
            </a:extLst>
          </p:cNvPr>
          <p:cNvSpPr/>
          <p:nvPr/>
        </p:nvSpPr>
        <p:spPr>
          <a:xfrm>
            <a:off x="9028113" y="10071100"/>
            <a:ext cx="44450" cy="1270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Seta: para Cima 8">
            <a:extLst>
              <a:ext uri="{FF2B5EF4-FFF2-40B4-BE49-F238E27FC236}">
                <a16:creationId xmlns:a16="http://schemas.microsoft.com/office/drawing/2014/main" id="{D8D38BD1-020E-DF57-26B7-12D8B1F9CC09}"/>
              </a:ext>
            </a:extLst>
          </p:cNvPr>
          <p:cNvSpPr/>
          <p:nvPr/>
        </p:nvSpPr>
        <p:spPr>
          <a:xfrm>
            <a:off x="5936974" y="2941983"/>
            <a:ext cx="159026" cy="23853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: para Cima 9">
            <a:extLst>
              <a:ext uri="{FF2B5EF4-FFF2-40B4-BE49-F238E27FC236}">
                <a16:creationId xmlns:a16="http://schemas.microsoft.com/office/drawing/2014/main" id="{3B8EA792-9D83-2630-C9D4-FF78F2986DED}"/>
              </a:ext>
            </a:extLst>
          </p:cNvPr>
          <p:cNvSpPr/>
          <p:nvPr/>
        </p:nvSpPr>
        <p:spPr>
          <a:xfrm>
            <a:off x="5967454" y="5134289"/>
            <a:ext cx="159026" cy="23853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Cima 10">
            <a:extLst>
              <a:ext uri="{FF2B5EF4-FFF2-40B4-BE49-F238E27FC236}">
                <a16:creationId xmlns:a16="http://schemas.microsoft.com/office/drawing/2014/main" id="{A5C77704-C869-515B-949E-0A89F5CD7C7D}"/>
              </a:ext>
            </a:extLst>
          </p:cNvPr>
          <p:cNvSpPr/>
          <p:nvPr/>
        </p:nvSpPr>
        <p:spPr>
          <a:xfrm>
            <a:off x="5967454" y="4639075"/>
            <a:ext cx="159026" cy="238539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Balão de Fala: Retângulo com Cantos Arredondados 11">
            <a:extLst>
              <a:ext uri="{FF2B5EF4-FFF2-40B4-BE49-F238E27FC236}">
                <a16:creationId xmlns:a16="http://schemas.microsoft.com/office/drawing/2014/main" id="{82203892-54E3-81A7-2509-FF46EDDF6BA1}"/>
              </a:ext>
            </a:extLst>
          </p:cNvPr>
          <p:cNvSpPr/>
          <p:nvPr/>
        </p:nvSpPr>
        <p:spPr>
          <a:xfrm>
            <a:off x="8218425" y="2146852"/>
            <a:ext cx="3469991" cy="1669774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dirty="0"/>
              <a:t>Rentabilidade Líquida Efetiva em 2024: 13,02 %, representa 2,89 </a:t>
            </a:r>
            <a:r>
              <a:rPr lang="pt-BR" dirty="0" err="1"/>
              <a:t>p.p</a:t>
            </a:r>
            <a:r>
              <a:rPr lang="pt-BR" dirty="0"/>
              <a:t>. acima da meta gerando </a:t>
            </a:r>
            <a:r>
              <a:rPr lang="pt-BR" b="1" dirty="0"/>
              <a:t>R$ 32. 676. 908,74 </a:t>
            </a:r>
            <a:r>
              <a:rPr lang="pt-BR" dirty="0"/>
              <a:t>no exercício financeiro de 2024. 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191D00-23E3-9761-300E-CBB6B0E3A85C}"/>
              </a:ext>
            </a:extLst>
          </p:cNvPr>
          <p:cNvSpPr txBox="1"/>
          <p:nvPr/>
        </p:nvSpPr>
        <p:spPr>
          <a:xfrm>
            <a:off x="3525078" y="5966835"/>
            <a:ext cx="3078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Fonte: Gerência Financeira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4284524-B2F5-AFBC-0239-3C5631945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817605" y="665646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EA8BDAA-2682-15C1-62A4-3EDABE3E6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97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ângulo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4194048"/>
          </a:xfrm>
        </p:spPr>
        <p:txBody>
          <a:bodyPr rtlCol="0" anchor="ctr">
            <a:normAutofit/>
          </a:bodyPr>
          <a:lstStyle/>
          <a:p>
            <a:pPr lvl="0" rtl="0"/>
            <a:r>
              <a:rPr lang="pt-br" sz="4800" i="1" dirty="0">
                <a:solidFill>
                  <a:schemeClr val="tx1"/>
                </a:solidFill>
              </a:rPr>
              <a:t>“A sustentabilidade de um RPPS não é apenas um dever legal </a:t>
            </a:r>
            <a:r>
              <a:rPr lang="pt-BR" sz="4800" i="1" dirty="0">
                <a:solidFill>
                  <a:schemeClr val="tx1"/>
                </a:solidFill>
              </a:rPr>
              <a:t>–</a:t>
            </a:r>
            <a:r>
              <a:rPr lang="pt-br" sz="4800" i="1" dirty="0">
                <a:solidFill>
                  <a:schemeClr val="tx1"/>
                </a:solidFill>
              </a:rPr>
              <a:t> é um compromisso ético com as futuras gerações”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>
                <a:solidFill>
                  <a:srgbClr val="FFFFFF"/>
                </a:solidFill>
              </a:rPr>
              <a:t>Regime Próprio de previdência social</a:t>
            </a:r>
            <a:endParaRPr lang="pt-br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0A76F1F-D031-E45D-9CEF-5B7854AB7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341983" y="5774143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5D2966D-6642-BC15-DB28-F63F05646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419" y="5711952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EEB1D-A9BA-7EB9-B040-986C7F3E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185" y="411160"/>
            <a:ext cx="10058400" cy="1450757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b="1" dirty="0"/>
              <a:t> </a:t>
            </a:r>
            <a:br>
              <a:rPr lang="pt-BR" dirty="0"/>
            </a:br>
            <a:r>
              <a:rPr lang="pt-BR" sz="4000" dirty="0"/>
              <a:t>GESTÃO DE PESSOAL E</a:t>
            </a:r>
            <a:br>
              <a:rPr lang="pt-BR" sz="4000" dirty="0"/>
            </a:br>
            <a:r>
              <a:rPr lang="pt-BR" sz="4000" dirty="0"/>
              <a:t>EDUCAÇÃO PREVIDENCIÁRIA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E4C926E-415F-BCC2-63A7-292C5F33C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8197"/>
            <a:ext cx="10058400" cy="4488642"/>
          </a:xfrm>
        </p:spPr>
        <p:txBody>
          <a:bodyPr/>
          <a:lstStyle/>
          <a:p>
            <a:pPr algn="just"/>
            <a:r>
              <a:rPr lang="pt-BR" sz="2400" dirty="0"/>
              <a:t>Em 2024 foi oportunizado participação em treinamentos e/ou congressos aos servidores da PREVISCAM e aos Conselheiros de Administração e Fiscal e integrantes do Comitê de Investimentos, nas </a:t>
            </a:r>
            <a:r>
              <a:rPr lang="pt-BR" sz="2400" u="sng" dirty="0"/>
              <a:t>áreas previdenciária, administrativa, financeira e de investimentos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Concluída a obtenção da </a:t>
            </a:r>
            <a:r>
              <a:rPr lang="pt-BR" sz="2400" u="sng" dirty="0"/>
              <a:t>certificação profissional de todos os conselheiros </a:t>
            </a:r>
            <a:r>
              <a:rPr lang="pt-BR" sz="2400" dirty="0"/>
              <a:t>e </a:t>
            </a:r>
            <a:r>
              <a:rPr lang="pt-BR" sz="2400" u="sng" dirty="0"/>
              <a:t>atualizada</a:t>
            </a:r>
            <a:r>
              <a:rPr lang="pt-BR" sz="2400" dirty="0"/>
              <a:t> a certificação profissional dos membros do </a:t>
            </a:r>
            <a:r>
              <a:rPr lang="pt-BR" sz="2400" u="sng" dirty="0"/>
              <a:t>Comitê de Investimentos.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8EC2CB-998D-E100-1450-D41B5CE88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Modelo 3D 4" descr="Livros">
                <a:extLst>
                  <a:ext uri="{FF2B5EF4-FFF2-40B4-BE49-F238E27FC236}">
                    <a16:creationId xmlns:a16="http://schemas.microsoft.com/office/drawing/2014/main" id="{B842F3F2-19D0-ADDE-1819-FE63D9D43B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8148098"/>
                  </p:ext>
                </p:extLst>
              </p:nvPr>
            </p:nvGraphicFramePr>
            <p:xfrm>
              <a:off x="8761529" y="4894726"/>
              <a:ext cx="2390066" cy="155211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390066" cy="1552114"/>
                    </a:xfrm>
                    <a:prstGeom prst="rect">
                      <a:avLst/>
                    </a:prstGeom>
                  </am3d:spPr>
                  <am3d:camera>
                    <am3d:pos x="0" y="0" z="6923615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964344" d="1000000"/>
                    <am3d:preTrans dx="0" dy="-882178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0772594" ay="1441348" az="-1078882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7231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Modelo 3D 4" descr="Livros">
                <a:extLst>
                  <a:ext uri="{FF2B5EF4-FFF2-40B4-BE49-F238E27FC236}">
                    <a16:creationId xmlns:a16="http://schemas.microsoft.com/office/drawing/2014/main" id="{B842F3F2-19D0-ADDE-1819-FE63D9D43B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61529" y="4894726"/>
                <a:ext cx="2390066" cy="1552114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4D519EC3-D5C3-C55E-FF7D-6D283EF75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858818" y="581320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7A54C73-F578-9348-0FD5-8B79D3022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562" y="53157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3048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EBEF8-6622-D9D4-2000-D2D7E715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375" y="368571"/>
            <a:ext cx="10058400" cy="1450757"/>
          </a:xfrm>
        </p:spPr>
        <p:txBody>
          <a:bodyPr>
            <a:normAutofit/>
          </a:bodyPr>
          <a:lstStyle/>
          <a:p>
            <a:r>
              <a:rPr lang="pt-BR" sz="3600" dirty="0"/>
              <a:t>CONTROLE DE BASE DE 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01267C-FF36-8A26-8AD5-D6A6ADED9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Decreto Municipal nº 11.471, de 22 de novembro de 2024 - periodicidade do censo previdenciário dos servidores segurados da PREVISCAM.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Portaria Nº 036/2024 instituiu a Política de Recadastramento dos aposentados e pensionistas, no âmbito da PREVISCAM.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Prova de Vida anual, no mês de agosto.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Recadastramento dos aposentados e pensionistas a cada 2 (dois anos).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Recadastramento dos servidores segurados ativos será realizado a cada 5 (cinco) anos, no mês de abril.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6A9F25-75AA-0B33-FFDB-04ED2A5D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3D83F6B-2D08-6027-0E8B-1599474705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828205" y="718162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64177C0-FACD-57A8-DD74-25BB2FCDAD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80" y="638228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1784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6952AF-FC39-C4A6-9011-ADA8FAB9D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393" y="322422"/>
            <a:ext cx="10058400" cy="1450757"/>
          </a:xfrm>
        </p:spPr>
        <p:txBody>
          <a:bodyPr>
            <a:normAutofit/>
          </a:bodyPr>
          <a:lstStyle/>
          <a:p>
            <a:r>
              <a:rPr lang="pt-BR" sz="3600" dirty="0"/>
              <a:t>PERÍCIA MÉDICA PREVIDENCIÁRIA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852BA306-BD39-7BD0-4D1D-5DB677049F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361648"/>
              </p:ext>
            </p:extLst>
          </p:nvPr>
        </p:nvGraphicFramePr>
        <p:xfrm>
          <a:off x="1285337" y="1933144"/>
          <a:ext cx="8617788" cy="32349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770175">
                  <a:extLst>
                    <a:ext uri="{9D8B030D-6E8A-4147-A177-3AD203B41FA5}">
                      <a16:colId xmlns:a16="http://schemas.microsoft.com/office/drawing/2014/main" val="1651255580"/>
                    </a:ext>
                  </a:extLst>
                </a:gridCol>
                <a:gridCol w="1847613">
                  <a:extLst>
                    <a:ext uri="{9D8B030D-6E8A-4147-A177-3AD203B41FA5}">
                      <a16:colId xmlns:a16="http://schemas.microsoft.com/office/drawing/2014/main" val="2759066675"/>
                    </a:ext>
                  </a:extLst>
                </a:gridCol>
              </a:tblGrid>
              <a:tr h="193433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PROCEDIMENTO/2024 </a:t>
                      </a:r>
                    </a:p>
                    <a:p>
                      <a:pPr>
                        <a:buNone/>
                        <a:tabLst>
                          <a:tab pos="3352800" algn="l"/>
                        </a:tabLst>
                      </a:pP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   QUANTIDADE 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62326"/>
                  </a:ext>
                </a:extLst>
              </a:tr>
              <a:tr h="5235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Emissão de parecer de análise de PPP -Perfil Profissiográfico Previdenciário dos servidores requerentes de conversão de tempo especial em comum. 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11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890"/>
                  </a:ext>
                </a:extLst>
              </a:tr>
              <a:tr h="5235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Perícia médica de aposentados por invalidez/ incapacidade permanente para o trabalho. 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28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7661211"/>
                  </a:ext>
                </a:extLst>
              </a:tr>
              <a:tr h="5235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Homologação de processos de aposentadorias por incapacidade permanente para o trabalho e pensões aos dependentes inválidos. </a:t>
                      </a: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11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4160320"/>
                  </a:ext>
                </a:extLst>
              </a:tr>
              <a:tr h="2450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BR" sz="1600" kern="100" dirty="0">
                          <a:effectLst/>
                          <a:latin typeface="+mn-lt"/>
                        </a:rPr>
                        <a:t>Avaliação de requerimentos de aposentados relativos à isenção de IRRF. </a:t>
                      </a:r>
                    </a:p>
                    <a:p>
                      <a:pPr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endParaRPr lang="pt-BR" sz="16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BR" sz="1600" b="1" kern="100" dirty="0">
                          <a:effectLst/>
                          <a:latin typeface="+mn-lt"/>
                        </a:rPr>
                        <a:t>18</a:t>
                      </a:r>
                      <a:endParaRPr lang="pt-BR" sz="16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1367972"/>
                  </a:ext>
                </a:extLst>
              </a:tr>
            </a:tbl>
          </a:graphicData>
        </a:graphic>
      </p:graphicFrame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CB2B1C-0A6B-B7B3-DC7B-1480B72C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7467A6-A351-FB1A-A0C6-437E4526BEA6}"/>
              </a:ext>
            </a:extLst>
          </p:cNvPr>
          <p:cNvSpPr txBox="1"/>
          <p:nvPr/>
        </p:nvSpPr>
        <p:spPr>
          <a:xfrm>
            <a:off x="3901296" y="5488017"/>
            <a:ext cx="6094562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1400" b="0" dirty="0">
                <a:solidFill>
                  <a:srgbClr val="44546A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Fonte: Gerência Administrativa da PREVISCAM</a:t>
            </a:r>
            <a:endParaRPr lang="pt-BR" sz="1400" b="1" dirty="0">
              <a:solidFill>
                <a:srgbClr val="44546A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6FE4793-C9F5-7F40-A19F-073E60487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859252" y="524424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E1801E9-9D1D-B2AC-27C4-B06E6AD06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487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04B26C-4481-A3D3-3350-CB9C01D1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753E4E1-7A80-5A33-5FA7-9D579ACA364B}"/>
              </a:ext>
            </a:extLst>
          </p:cNvPr>
          <p:cNvSpPr txBox="1"/>
          <p:nvPr/>
        </p:nvSpPr>
        <p:spPr>
          <a:xfrm>
            <a:off x="2199266" y="316462"/>
            <a:ext cx="84157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kern="0" dirty="0">
                <a:effectLst/>
                <a:latin typeface="+mj-lt"/>
                <a:ea typeface="Times New Roman" panose="02020603050405020304" pitchFamily="18" charset="0"/>
              </a:rPr>
              <a:t>COMPENSAÇÃO PREVIDENCIÁRIA</a:t>
            </a:r>
            <a:endParaRPr lang="pt-BR" sz="3600" dirty="0">
              <a:latin typeface="+mj-lt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AD8DEC70-F7CC-0366-B0ED-B5AD53EE5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364367"/>
              </p:ext>
            </p:extLst>
          </p:nvPr>
        </p:nvGraphicFramePr>
        <p:xfrm>
          <a:off x="843921" y="1508967"/>
          <a:ext cx="6014080" cy="361302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503520">
                  <a:extLst>
                    <a:ext uri="{9D8B030D-6E8A-4147-A177-3AD203B41FA5}">
                      <a16:colId xmlns:a16="http://schemas.microsoft.com/office/drawing/2014/main" val="4179188389"/>
                    </a:ext>
                  </a:extLst>
                </a:gridCol>
                <a:gridCol w="1503520">
                  <a:extLst>
                    <a:ext uri="{9D8B030D-6E8A-4147-A177-3AD203B41FA5}">
                      <a16:colId xmlns:a16="http://schemas.microsoft.com/office/drawing/2014/main" val="976186014"/>
                    </a:ext>
                  </a:extLst>
                </a:gridCol>
                <a:gridCol w="1445658">
                  <a:extLst>
                    <a:ext uri="{9D8B030D-6E8A-4147-A177-3AD203B41FA5}">
                      <a16:colId xmlns:a16="http://schemas.microsoft.com/office/drawing/2014/main" val="1682073765"/>
                    </a:ext>
                  </a:extLst>
                </a:gridCol>
                <a:gridCol w="1561382">
                  <a:extLst>
                    <a:ext uri="{9D8B030D-6E8A-4147-A177-3AD203B41FA5}">
                      <a16:colId xmlns:a16="http://schemas.microsoft.com/office/drawing/2014/main" val="3925132090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endParaRPr lang="pt-PT" sz="12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 dirty="0">
                          <a:effectLst/>
                        </a:rPr>
                        <a:t>PROCEDIMENTOS</a:t>
                      </a:r>
                      <a:r>
                        <a:rPr lang="pt-BR" sz="1200" kern="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endParaRPr lang="pt-BR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CAMPO MOURÃO/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PREVISCAM X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RGPS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RGPS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X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r>
                        <a:rPr lang="pt-PT" sz="1200" kern="100">
                          <a:effectLst/>
                        </a:rPr>
                        <a:t>CAMPO MOURÃO</a:t>
                      </a:r>
                      <a:endParaRPr lang="pt-BR" sz="12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/PREVISCAM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RPPS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r>
                        <a:rPr lang="pt-PT" sz="1200" kern="100">
                          <a:effectLst/>
                        </a:rPr>
                        <a:t>X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CAMPO MOURÃO</a:t>
                      </a:r>
                      <a:r>
                        <a:rPr lang="pt-BR" sz="1200" kern="100">
                          <a:effectLst/>
                        </a:rPr>
                        <a:t> / PREVISCAM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0429085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Solicitante/Solicitado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Solicitante/Solicitado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Solicitante/Solicitado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832580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Aguardando Análise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72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62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57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01446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Aguardando Análise Médica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3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0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0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81904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Aguardando compensação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7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3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75898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Análise Suspensa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4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0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903945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Compensado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134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14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0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80093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Em Análise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0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617664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Em Compensação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309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 dirty="0">
                          <a:effectLst/>
                        </a:rPr>
                        <a:t>43</a:t>
                      </a:r>
                      <a:endParaRPr lang="pt-BR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2133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Em Exigência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164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85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0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343079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Indeferido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3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12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0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7343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Em Análise Perito Médico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0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0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07471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Exigência / Indeferido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37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12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96098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Indeferido. Ratificado</a:t>
                      </a:r>
                      <a:r>
                        <a:rPr lang="pt-BR" sz="1200" kern="100">
                          <a:effectLst/>
                        </a:rPr>
                        <a:t> 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1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>
                          <a:effectLst/>
                        </a:rPr>
                        <a:t>8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buNone/>
                        <a:tabLst>
                          <a:tab pos="3352800" algn="l"/>
                        </a:tabLst>
                      </a:pPr>
                      <a:r>
                        <a:rPr lang="pt-PT" sz="1200" kern="100" dirty="0">
                          <a:effectLst/>
                        </a:rPr>
                        <a:t>0</a:t>
                      </a:r>
                      <a:endParaRPr lang="pt-BR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246374"/>
                  </a:ext>
                </a:extLst>
              </a:tr>
            </a:tbl>
          </a:graphicData>
        </a:graphic>
      </p:graphicFrame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3FF492DA-829C-5EB7-85E4-E21DE2F29417}"/>
              </a:ext>
            </a:extLst>
          </p:cNvPr>
          <p:cNvSpPr/>
          <p:nvPr/>
        </p:nvSpPr>
        <p:spPr>
          <a:xfrm>
            <a:off x="8408255" y="1516791"/>
            <a:ext cx="3165894" cy="2303253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400" dirty="0"/>
          </a:p>
          <a:p>
            <a:pPr algn="ctr"/>
            <a:r>
              <a:rPr lang="pt-BR" sz="1400" dirty="0"/>
              <a:t>Em 2024 ocorreu um aumento cerca de </a:t>
            </a:r>
            <a:r>
              <a:rPr lang="pt-BR" sz="1400" b="1" dirty="0"/>
              <a:t>13,6 %</a:t>
            </a:r>
            <a:r>
              <a:rPr lang="pt-BR" sz="1400" dirty="0"/>
              <a:t> dos processos que    entraram em compensação, comparado ao ano anterior. </a:t>
            </a:r>
          </a:p>
          <a:p>
            <a:pPr algn="ctr"/>
            <a:endParaRPr lang="pt-BR" sz="1400" dirty="0"/>
          </a:p>
          <a:p>
            <a:pPr algn="ctr"/>
            <a:r>
              <a:rPr lang="pt-BR" sz="1400" dirty="0"/>
              <a:t>E ocorreu o pagamento de “estoque”, que corresponde a compensação de aposentadorias mais antigas, ocorridas em “período passivo de estoque”.</a:t>
            </a:r>
          </a:p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78B68D9-8188-1F82-0B94-CD6334128764}"/>
              </a:ext>
            </a:extLst>
          </p:cNvPr>
          <p:cNvSpPr txBox="1"/>
          <p:nvPr/>
        </p:nvSpPr>
        <p:spPr>
          <a:xfrm>
            <a:off x="843921" y="5164367"/>
            <a:ext cx="6094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  <a:tabLst>
                <a:tab pos="3352800" algn="l"/>
              </a:tabLst>
            </a:pPr>
            <a:r>
              <a:rPr lang="pt-BR" sz="1200" dirty="0">
                <a:effectLst/>
                <a:ea typeface="Times New Roman" panose="02020603050405020304" pitchFamily="18" charset="0"/>
              </a:rPr>
              <a:t>Fonte: Sistema COMPREV/DATAPREV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C4F031-F30C-855B-FFFC-5E3E05609B9F}"/>
              </a:ext>
            </a:extLst>
          </p:cNvPr>
          <p:cNvSpPr txBox="1"/>
          <p:nvPr/>
        </p:nvSpPr>
        <p:spPr>
          <a:xfrm>
            <a:off x="7847365" y="4374042"/>
            <a:ext cx="30994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R$ 4.182.026,67 Recebimento 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3AD454-DB07-1AA9-FEA1-6B6AED429BF2}"/>
              </a:ext>
            </a:extLst>
          </p:cNvPr>
          <p:cNvSpPr txBox="1"/>
          <p:nvPr/>
        </p:nvSpPr>
        <p:spPr>
          <a:xfrm>
            <a:off x="7703846" y="4971877"/>
            <a:ext cx="30994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R$ 340.197,20    Pagamento</a:t>
            </a: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FD90913-2028-85C5-4A59-F768A081E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938332" y="316462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D0AD82C-89A5-1D74-A4C3-6DDBB267C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991" y="4966600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284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05695BE-9FFA-92AF-C43B-DA6ADE970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/>
              <a:t>LICITAÇÕES E CONTRATOS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2A115D-9F37-BD04-FDD3-CDB0879DE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7200" dirty="0"/>
              <a:t>PROCEDIMENTOS LICITATÓRIOS - LEI 14.133/2021 - Disponível em: </a:t>
            </a:r>
          </a:p>
          <a:p>
            <a:r>
              <a:rPr lang="pt-BR" sz="7200" cap="none" dirty="0"/>
              <a:t> </a:t>
            </a:r>
            <a:r>
              <a:rPr lang="pt-BR" sz="7200" u="sng" cap="none" dirty="0">
                <a:hlinkClick r:id="rId2"/>
              </a:rPr>
              <a:t>https://campomourao.atende.net/transparencia/item/licitacoes-gerais</a:t>
            </a:r>
            <a:r>
              <a:rPr lang="pt-BR" sz="7200" dirty="0"/>
              <a:t> </a:t>
            </a:r>
          </a:p>
          <a:p>
            <a:r>
              <a:rPr lang="pt-BR" sz="7200" dirty="0"/>
              <a:t> </a:t>
            </a:r>
          </a:p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0D114B2-FD5C-7B07-304C-82376454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156D13B-7ABD-2EE3-6176-F9F09EF169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1402157" y="894014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D50C479-9D95-97BF-024B-24E44EC085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362" y="894014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813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119F41-DCC9-3EEF-242D-4DE3419B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251DFA-97D2-4C90-9100-D1173CC96C37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175050-A2F1-96D5-4E7E-CCD206B6BE3E}"/>
              </a:ext>
            </a:extLst>
          </p:cNvPr>
          <p:cNvSpPr txBox="1"/>
          <p:nvPr/>
        </p:nvSpPr>
        <p:spPr>
          <a:xfrm>
            <a:off x="1209854" y="173330"/>
            <a:ext cx="352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I- INEXIGIBILIDADE</a:t>
            </a:r>
            <a:endParaRPr lang="pt-BR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28930D8-6BA9-E1EF-48EE-4CF3022F7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599324"/>
              </p:ext>
            </p:extLst>
          </p:nvPr>
        </p:nvGraphicFramePr>
        <p:xfrm>
          <a:off x="813039" y="707624"/>
          <a:ext cx="4371437" cy="569976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808832">
                  <a:extLst>
                    <a:ext uri="{9D8B030D-6E8A-4147-A177-3AD203B41FA5}">
                      <a16:colId xmlns:a16="http://schemas.microsoft.com/office/drawing/2014/main" val="403687170"/>
                    </a:ext>
                  </a:extLst>
                </a:gridCol>
                <a:gridCol w="3562605">
                  <a:extLst>
                    <a:ext uri="{9D8B030D-6E8A-4147-A177-3AD203B41FA5}">
                      <a16:colId xmlns:a16="http://schemas.microsoft.com/office/drawing/2014/main" val="3165703629"/>
                    </a:ext>
                  </a:extLst>
                </a:gridCol>
              </a:tblGrid>
              <a:tr h="31005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kern="100" dirty="0">
                          <a:effectLst/>
                        </a:rPr>
                        <a:t>Nº DA LICITAÇÃO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OBJETO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611552568"/>
                  </a:ext>
                </a:extLst>
              </a:tr>
              <a:tr h="310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01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kern="100" dirty="0">
                          <a:effectLst/>
                        </a:rPr>
                        <a:t>Contratação de serviço de fornecimento de </a:t>
                      </a:r>
                      <a:r>
                        <a:rPr lang="pt-BR" sz="1100" b="1" kern="100" dirty="0">
                          <a:effectLst/>
                        </a:rPr>
                        <a:t>energia elétrica </a:t>
                      </a:r>
                      <a:r>
                        <a:rPr lang="pt-BR" sz="1100" kern="100" dirty="0">
                          <a:effectLst/>
                        </a:rPr>
                        <a:t>pelo período de 12 meses.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3003090309"/>
                  </a:ext>
                </a:extLst>
              </a:tr>
              <a:tr h="310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02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b="1" kern="100" dirty="0">
                          <a:effectLst/>
                        </a:rPr>
                        <a:t>Locação de imóvel </a:t>
                      </a:r>
                      <a:r>
                        <a:rPr lang="pt-BR" sz="1100" kern="100" dirty="0">
                          <a:effectLst/>
                        </a:rPr>
                        <a:t>para instalação temporária da sede da PREVISCAM.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2711729218"/>
                  </a:ext>
                </a:extLst>
              </a:tr>
              <a:tr h="310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03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b="1" kern="100" dirty="0">
                          <a:effectLst/>
                        </a:rPr>
                        <a:t>Taxa de 12 inscrições</a:t>
                      </a:r>
                      <a:r>
                        <a:rPr lang="pt-BR" sz="1100" kern="100" dirty="0">
                          <a:effectLst/>
                        </a:rPr>
                        <a:t> no 22º </a:t>
                      </a:r>
                      <a:r>
                        <a:rPr lang="pt-BR" sz="1100" b="1" kern="100" dirty="0">
                          <a:effectLst/>
                        </a:rPr>
                        <a:t>Congresso</a:t>
                      </a:r>
                      <a:r>
                        <a:rPr lang="pt-BR" sz="1100" kern="100" dirty="0">
                          <a:effectLst/>
                        </a:rPr>
                        <a:t> Previdenciário da APEPREV.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3471012272"/>
                  </a:ext>
                </a:extLst>
              </a:tr>
              <a:tr h="310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04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b="1" kern="100" dirty="0">
                          <a:effectLst/>
                        </a:rPr>
                        <a:t>Curso</a:t>
                      </a:r>
                      <a:r>
                        <a:rPr lang="pt-BR" sz="1100" kern="100" dirty="0">
                          <a:effectLst/>
                        </a:rPr>
                        <a:t> </a:t>
                      </a:r>
                      <a:r>
                        <a:rPr lang="pt-BR" sz="1100" b="1" kern="100" dirty="0">
                          <a:effectLst/>
                        </a:rPr>
                        <a:t>de Capacitação </a:t>
                      </a:r>
                      <a:r>
                        <a:rPr lang="pt-BR" sz="1100" kern="100" dirty="0">
                          <a:effectLst/>
                        </a:rPr>
                        <a:t>sobre Licitações e Contratos Administrativos- FGV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535518923"/>
                  </a:ext>
                </a:extLst>
              </a:tr>
              <a:tr h="310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05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b="1" kern="100" dirty="0">
                          <a:effectLst/>
                        </a:rPr>
                        <a:t>Taxa de 01 inscrição</a:t>
                      </a:r>
                      <a:r>
                        <a:rPr lang="pt-BR" sz="1100" kern="100" dirty="0">
                          <a:effectLst/>
                        </a:rPr>
                        <a:t> no 22º </a:t>
                      </a:r>
                      <a:r>
                        <a:rPr lang="pt-BR" sz="1100" b="1" kern="100" dirty="0">
                          <a:effectLst/>
                        </a:rPr>
                        <a:t>Congresso</a:t>
                      </a:r>
                      <a:r>
                        <a:rPr lang="pt-BR" sz="1100" kern="100" dirty="0">
                          <a:effectLst/>
                        </a:rPr>
                        <a:t> Previdenciário da APEPREV.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1017633098"/>
                  </a:ext>
                </a:extLst>
              </a:tr>
              <a:tr h="310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06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b="1" kern="100" dirty="0">
                          <a:effectLst/>
                        </a:rPr>
                        <a:t>Taxa de inscrição de 02 inscrições na Palestra </a:t>
                      </a:r>
                      <a:r>
                        <a:rPr lang="pt-BR" sz="1100" kern="100" dirty="0">
                          <a:effectLst/>
                        </a:rPr>
                        <a:t>Sobre Estratégias de Investimentos e Visão do TCE/PR.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3254518331"/>
                  </a:ext>
                </a:extLst>
              </a:tr>
              <a:tr h="1550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07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b="1" kern="100" dirty="0">
                          <a:effectLst/>
                        </a:rPr>
                        <a:t>Taxa de inscrição curso </a:t>
                      </a:r>
                      <a:r>
                        <a:rPr lang="pt-BR" sz="1100" kern="100" dirty="0">
                          <a:effectLst/>
                        </a:rPr>
                        <a:t>IPM.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703528336"/>
                  </a:ext>
                </a:extLst>
              </a:tr>
              <a:tr h="6201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08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b="1" kern="100" dirty="0">
                          <a:effectLst/>
                        </a:rPr>
                        <a:t>Contratação de serviço técnico remoto especializado </a:t>
                      </a:r>
                      <a:r>
                        <a:rPr lang="pt-BR" sz="1100" kern="100" dirty="0">
                          <a:effectLst/>
                        </a:rPr>
                        <a:t>no conjunto contábil e módulo gestão patrimonial e contábil referente ao período de encerramento do exercício de 2024 e abertura do exercício de 2025.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790601526"/>
                  </a:ext>
                </a:extLst>
              </a:tr>
              <a:tr h="310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09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kern="100" dirty="0">
                          <a:effectLst/>
                        </a:rPr>
                        <a:t>Contratação de serviço de fornecimento de </a:t>
                      </a:r>
                      <a:r>
                        <a:rPr lang="pt-BR" sz="1100" b="1" kern="100" dirty="0">
                          <a:effectLst/>
                        </a:rPr>
                        <a:t>água e esgoto</a:t>
                      </a:r>
                      <a:r>
                        <a:rPr lang="pt-BR" sz="1100" kern="100" dirty="0">
                          <a:effectLst/>
                        </a:rPr>
                        <a:t> por período de 12 meses. 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547505400"/>
                  </a:ext>
                </a:extLst>
              </a:tr>
              <a:tr h="1550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10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b="1" kern="100" dirty="0">
                          <a:effectLst/>
                        </a:rPr>
                        <a:t>Taxa de 01 inscrição do Curso </a:t>
                      </a:r>
                      <a:r>
                        <a:rPr lang="pt-BR" sz="1100" kern="100" dirty="0">
                          <a:effectLst/>
                        </a:rPr>
                        <a:t>Imersão COMPREV e BG-COMPREV.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3245797073"/>
                  </a:ext>
                </a:extLst>
              </a:tr>
              <a:tr h="4650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11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kern="100" dirty="0">
                          <a:effectLst/>
                        </a:rPr>
                        <a:t>Contratação de empresa para renovação de </a:t>
                      </a:r>
                      <a:r>
                        <a:rPr lang="pt-BR" sz="1100" b="1" kern="100" dirty="0">
                          <a:effectLst/>
                        </a:rPr>
                        <a:t>domínio do site: www.previscam.com.br</a:t>
                      </a:r>
                      <a:r>
                        <a:rPr lang="pt-BR" sz="1100" kern="100" dirty="0">
                          <a:effectLst/>
                        </a:rPr>
                        <a:t>, referente à manutenção de 22/10/2024 a 21/10/2034.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4093118831"/>
                  </a:ext>
                </a:extLst>
              </a:tr>
              <a:tr h="1550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12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b="1" kern="100" dirty="0">
                          <a:effectLst/>
                        </a:rPr>
                        <a:t>Taxa de 01 inscrição curso </a:t>
                      </a:r>
                      <a:r>
                        <a:rPr lang="pt-BR" sz="1100" kern="100" dirty="0">
                          <a:effectLst/>
                        </a:rPr>
                        <a:t>Nova Lei de Licitações – APEPREV.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3404697278"/>
                  </a:ext>
                </a:extLst>
              </a:tr>
              <a:tr h="310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13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b="1" kern="100" dirty="0">
                          <a:effectLst/>
                        </a:rPr>
                        <a:t>Taxa de 01 inscrição no curso </a:t>
                      </a:r>
                      <a:r>
                        <a:rPr lang="pt-BR" sz="1100" kern="100" dirty="0">
                          <a:effectLst/>
                        </a:rPr>
                        <a:t>de certificação nível intermediário (conselheiro fiscal) - APEPREV.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99125076"/>
                  </a:ext>
                </a:extLst>
              </a:tr>
              <a:tr h="310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14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b="1" kern="100" dirty="0">
                          <a:effectLst/>
                        </a:rPr>
                        <a:t>Taxa de 01 inscrição no curso </a:t>
                      </a:r>
                      <a:r>
                        <a:rPr lang="pt-BR" sz="1100" kern="100" dirty="0">
                          <a:effectLst/>
                        </a:rPr>
                        <a:t>de certificação nível intermediário (conselheiro fiscal) - APEPREV.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256466949"/>
                  </a:ext>
                </a:extLst>
              </a:tr>
              <a:tr h="3100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15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100" kern="100" dirty="0">
                          <a:effectLst/>
                        </a:rPr>
                        <a:t> </a:t>
                      </a:r>
                      <a:r>
                        <a:rPr lang="pt-BR" sz="1100" b="1" kern="100" dirty="0">
                          <a:effectLst/>
                        </a:rPr>
                        <a:t>Taxa de 01 inscrição referente à prova </a:t>
                      </a:r>
                      <a:r>
                        <a:rPr lang="pt-BR" sz="1100" kern="100" dirty="0">
                          <a:effectLst/>
                        </a:rPr>
                        <a:t>de certificação profissional.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368" marR="50368" marT="0" marB="0"/>
                </a:tc>
                <a:extLst>
                  <a:ext uri="{0D108BD9-81ED-4DB2-BD59-A6C34878D82A}">
                    <a16:rowId xmlns:a16="http://schemas.microsoft.com/office/drawing/2014/main" val="1139386471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14CD7334-C266-4B18-831D-D1C4D2AFBAD3}"/>
              </a:ext>
            </a:extLst>
          </p:cNvPr>
          <p:cNvSpPr txBox="1"/>
          <p:nvPr/>
        </p:nvSpPr>
        <p:spPr>
          <a:xfrm>
            <a:off x="6316692" y="286331"/>
            <a:ext cx="3793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II- DISPENSA ELETRÔNICA </a:t>
            </a:r>
            <a:endParaRPr lang="pt-BR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B78D2B66-AA6F-9652-B439-8F57B967C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124322"/>
              </p:ext>
            </p:extLst>
          </p:nvPr>
        </p:nvGraphicFramePr>
        <p:xfrm>
          <a:off x="5857461" y="703415"/>
          <a:ext cx="5204604" cy="5655917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1176132">
                  <a:extLst>
                    <a:ext uri="{9D8B030D-6E8A-4147-A177-3AD203B41FA5}">
                      <a16:colId xmlns:a16="http://schemas.microsoft.com/office/drawing/2014/main" val="1803724236"/>
                    </a:ext>
                  </a:extLst>
                </a:gridCol>
                <a:gridCol w="4028472">
                  <a:extLst>
                    <a:ext uri="{9D8B030D-6E8A-4147-A177-3AD203B41FA5}">
                      <a16:colId xmlns:a16="http://schemas.microsoft.com/office/drawing/2014/main" val="2930417274"/>
                    </a:ext>
                  </a:extLst>
                </a:gridCol>
              </a:tblGrid>
              <a:tr h="461495">
                <a:tc>
                  <a:txBody>
                    <a:bodyPr/>
                    <a:lstStyle/>
                    <a:p>
                      <a:pPr marL="69850">
                        <a:lnSpc>
                          <a:spcPts val="1695"/>
                        </a:lnSpc>
                        <a:buNone/>
                      </a:pPr>
                      <a:r>
                        <a:rPr lang="pt-PT" sz="1100" kern="100" dirty="0">
                          <a:effectLst/>
                        </a:rPr>
                        <a:t>Nº DA LICITAÇÃO</a:t>
                      </a:r>
                      <a:endParaRPr lang="pt-BR" sz="1100" kern="1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 dirty="0">
                          <a:effectLst/>
                        </a:rPr>
                        <a:t>OBJETO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3568478280"/>
                  </a:ext>
                </a:extLst>
              </a:tr>
              <a:tr h="1392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01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Aquisição de 01 Aparelho Celular Smartphone (fracassada)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3880068059"/>
                  </a:ext>
                </a:extLst>
              </a:tr>
              <a:tr h="2785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02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Aquisição de 01 Aparelho Celular Smartphone Sistema Operacional Android.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2846680854"/>
                  </a:ext>
                </a:extLst>
              </a:tr>
              <a:tr h="2785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03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Aquisição de Impressoras Multifuncional Laser Monocromática.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2377883076"/>
                  </a:ext>
                </a:extLst>
              </a:tr>
              <a:tr h="2785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04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Contratação de Serviço de Seguro Automotivo para 01 Veículo da PREVISCAM.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200466667"/>
                  </a:ext>
                </a:extLst>
              </a:tr>
              <a:tr h="27859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05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Aquisição de Aparelho de Ar Condicionado 18.000 </a:t>
                      </a:r>
                      <a:r>
                        <a:rPr lang="pt-BR" sz="1100" kern="100" dirty="0" err="1">
                          <a:effectLst/>
                        </a:rPr>
                        <a:t>BTUs</a:t>
                      </a:r>
                      <a:r>
                        <a:rPr lang="pt-BR" sz="1100" kern="100" dirty="0">
                          <a:effectLst/>
                        </a:rPr>
                        <a:t>, Cortina de Ar e Geladeira 340 L </a:t>
                      </a:r>
                      <a:r>
                        <a:rPr lang="pt-BR" sz="1100" kern="100" dirty="0" err="1">
                          <a:effectLst/>
                        </a:rPr>
                        <a:t>Frost</a:t>
                      </a:r>
                      <a:r>
                        <a:rPr lang="pt-BR" sz="1100" kern="100" dirty="0">
                          <a:effectLst/>
                        </a:rPr>
                        <a:t> Free.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1604402724"/>
                  </a:ext>
                </a:extLst>
              </a:tr>
              <a:tr h="4178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06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Aquisição de Monitores 24 polegadas, Licença Windows, um Servidor em Torre 16 GB, um Nobreak 2.200 </a:t>
                      </a:r>
                      <a:r>
                        <a:rPr lang="pt-BR" sz="1100" kern="100" dirty="0" err="1">
                          <a:effectLst/>
                        </a:rPr>
                        <a:t>va</a:t>
                      </a:r>
                      <a:r>
                        <a:rPr lang="pt-BR" sz="1100" kern="100" dirty="0">
                          <a:effectLst/>
                        </a:rPr>
                        <a:t>, Suportes Articulados para Monitor (revogado total).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124513280"/>
                  </a:ext>
                </a:extLst>
              </a:tr>
              <a:tr h="4178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07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Aquisição de Monitores 24 polegadas, um Servidor em Torre 16 GB com Licença Original Windows Essentials 2022, um Nobreak 2.200 </a:t>
                      </a:r>
                      <a:r>
                        <a:rPr lang="pt-BR" sz="1100" kern="100" dirty="0" err="1">
                          <a:effectLst/>
                        </a:rPr>
                        <a:t>v.a</a:t>
                      </a:r>
                      <a:r>
                        <a:rPr lang="pt-BR" sz="1100" kern="100" dirty="0">
                          <a:effectLst/>
                        </a:rPr>
                        <a:t> e Suportes Articulados para Monitor.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3047061524"/>
                  </a:ext>
                </a:extLst>
              </a:tr>
              <a:tr h="1392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09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>
                          <a:effectLst/>
                        </a:rPr>
                        <a:t>Aquisição de Materiais de Higiene e Limpeza.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4035752515"/>
                  </a:ext>
                </a:extLst>
              </a:tr>
              <a:tr h="4178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10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Contratação de Serviços e Soluções em Informática, Incluindo </a:t>
                      </a:r>
                      <a:r>
                        <a:rPr lang="pt-BR" sz="1100" kern="100" dirty="0" err="1">
                          <a:effectLst/>
                        </a:rPr>
                        <a:t>Instação</a:t>
                      </a:r>
                      <a:r>
                        <a:rPr lang="pt-BR" sz="1100" kern="100" dirty="0">
                          <a:effectLst/>
                        </a:rPr>
                        <a:t> em Comodato, Implantação de Solução, Suporte e Treinamento.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3851453557"/>
                  </a:ext>
                </a:extLst>
              </a:tr>
              <a:tr h="5571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11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Contratação de Empresa Especializada para Prestação de Serviços Comuns de Engenharia para Fiscalizar e Acompanhar os Serviços de Execução de Reforma do Prédio Sede da PREVISCAM (fracassada).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3722715037"/>
                  </a:ext>
                </a:extLst>
              </a:tr>
              <a:tr h="696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12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Contratação de Empresa para Fornecimento de Serviço de Acesso à Internet, através de IP Direto, Link Dedicado, com Velocidade de 100mbp/S. Garantia de Velocidade, Sem Custo Adicional Além do Contratado para a PREVISCAM.</a:t>
                      </a:r>
                    </a:p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 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2851542644"/>
                  </a:ext>
                </a:extLst>
              </a:tr>
              <a:tr h="55718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sz="1100" kern="100">
                          <a:effectLst/>
                        </a:rPr>
                        <a:t>14                 </a:t>
                      </a:r>
                      <a:endParaRPr lang="pt-BR" sz="11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1100" kern="100" dirty="0">
                          <a:effectLst/>
                        </a:rPr>
                        <a:t>Aquisição de Direito de Uso de Licenças Originais Vitalícias Microsoft Office Home &amp; Business 2021 ESD e Anuais Microsoft 365 Business Basic para os Computadores da PREVISCAM.</a:t>
                      </a:r>
                      <a:endParaRPr lang="pt-BR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608" marR="43608" marT="0" marB="0"/>
                </a:tc>
                <a:extLst>
                  <a:ext uri="{0D108BD9-81ED-4DB2-BD59-A6C34878D82A}">
                    <a16:rowId xmlns:a16="http://schemas.microsoft.com/office/drawing/2014/main" val="4202633475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9A7F2ADA-D901-7AA8-9BF6-01C6B5CAF6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39226" y="28084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A40B712-510A-0E6C-0C3C-18A43E783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025" y="5018710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720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A879E7-10CD-BDE3-4936-A0E21FAE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03E3F27F-ADCD-F88E-F93E-483B1DE28CAC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83749087"/>
              </p:ext>
            </p:extLst>
          </p:nvPr>
        </p:nvGraphicFramePr>
        <p:xfrm>
          <a:off x="1846052" y="1233577"/>
          <a:ext cx="5253487" cy="1727194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98198">
                  <a:extLst>
                    <a:ext uri="{9D8B030D-6E8A-4147-A177-3AD203B41FA5}">
                      <a16:colId xmlns:a16="http://schemas.microsoft.com/office/drawing/2014/main" val="3786109869"/>
                    </a:ext>
                  </a:extLst>
                </a:gridCol>
                <a:gridCol w="4255289">
                  <a:extLst>
                    <a:ext uri="{9D8B030D-6E8A-4147-A177-3AD203B41FA5}">
                      <a16:colId xmlns:a16="http://schemas.microsoft.com/office/drawing/2014/main" val="2232194711"/>
                    </a:ext>
                  </a:extLst>
                </a:gridCol>
              </a:tblGrid>
              <a:tr h="575731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BR" sz="1200" kern="100" dirty="0">
                          <a:effectLst/>
                        </a:rPr>
                        <a:t>Nº DA LICITAÇÃO</a:t>
                      </a:r>
                      <a:endParaRPr lang="pt-BR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45" marR="56145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352800" algn="l"/>
                        </a:tabLst>
                      </a:pPr>
                      <a:r>
                        <a:rPr lang="pt-BR" sz="1200" kern="100" dirty="0">
                          <a:effectLst/>
                        </a:rPr>
                        <a:t>OBJETO</a:t>
                      </a:r>
                      <a:endParaRPr lang="pt-BR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45" marR="56145" marT="0" marB="0"/>
                </a:tc>
                <a:extLst>
                  <a:ext uri="{0D108BD9-81ED-4DB2-BD59-A6C34878D82A}">
                    <a16:rowId xmlns:a16="http://schemas.microsoft.com/office/drawing/2014/main" val="3789955318"/>
                  </a:ext>
                </a:extLst>
              </a:tr>
              <a:tr h="287866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352800" algn="l"/>
                        </a:tabLst>
                      </a:pPr>
                      <a:r>
                        <a:rPr lang="pt-BR" sz="1200" kern="100">
                          <a:effectLst/>
                        </a:rPr>
                        <a:t>08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45" marR="561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BR" sz="1200" kern="100">
                          <a:effectLst/>
                        </a:rPr>
                        <a:t>Prestação de Serviço de Vigilância Desarmada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45" marR="56145" marT="0" marB="0"/>
                </a:tc>
                <a:extLst>
                  <a:ext uri="{0D108BD9-81ED-4DB2-BD59-A6C34878D82A}">
                    <a16:rowId xmlns:a16="http://schemas.microsoft.com/office/drawing/2014/main" val="691092655"/>
                  </a:ext>
                </a:extLst>
              </a:tr>
              <a:tr h="863597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352800" algn="l"/>
                        </a:tabLst>
                      </a:pPr>
                      <a:r>
                        <a:rPr lang="pt-BR" sz="1200" kern="100">
                          <a:effectLst/>
                        </a:rPr>
                        <a:t>13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45" marR="56145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BR" sz="1200" kern="100" dirty="0">
                          <a:effectLst/>
                        </a:rPr>
                        <a:t>Prestação de Serviço para Elaboração de Projeto Estrutural de Rampa, Muro de Contenção e Rampa de Acessibilidade para a Obra de Reforma do Prédio da PREVISCAM.</a:t>
                      </a:r>
                      <a:endParaRPr lang="pt-BR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45" marR="56145" marT="0" marB="0"/>
                </a:tc>
                <a:extLst>
                  <a:ext uri="{0D108BD9-81ED-4DB2-BD59-A6C34878D82A}">
                    <a16:rowId xmlns:a16="http://schemas.microsoft.com/office/drawing/2014/main" val="3575891724"/>
                  </a:ext>
                </a:extLst>
              </a:tr>
            </a:tbl>
          </a:graphicData>
        </a:graphic>
      </p:graphicFrame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9CBBE7FB-B414-D74B-4740-3920C51C102E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70354663"/>
              </p:ext>
            </p:extLst>
          </p:nvPr>
        </p:nvGraphicFramePr>
        <p:xfrm>
          <a:off x="1770002" y="4451162"/>
          <a:ext cx="5251899" cy="138725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997896">
                  <a:extLst>
                    <a:ext uri="{9D8B030D-6E8A-4147-A177-3AD203B41FA5}">
                      <a16:colId xmlns:a16="http://schemas.microsoft.com/office/drawing/2014/main" val="350642737"/>
                    </a:ext>
                  </a:extLst>
                </a:gridCol>
                <a:gridCol w="4254003">
                  <a:extLst>
                    <a:ext uri="{9D8B030D-6E8A-4147-A177-3AD203B41FA5}">
                      <a16:colId xmlns:a16="http://schemas.microsoft.com/office/drawing/2014/main" val="2916578932"/>
                    </a:ext>
                  </a:extLst>
                </a:gridCol>
              </a:tblGrid>
              <a:tr h="554900"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BR" sz="1200" kern="100" dirty="0">
                          <a:effectLst/>
                        </a:rPr>
                        <a:t>Nº DA LICITAÇÃO</a:t>
                      </a:r>
                      <a:endParaRPr lang="pt-BR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26" marR="56126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352800" algn="l"/>
                        </a:tabLst>
                      </a:pPr>
                      <a:r>
                        <a:rPr lang="pt-BR" sz="1200" kern="100" dirty="0">
                          <a:effectLst/>
                        </a:rPr>
                        <a:t>OBJETO</a:t>
                      </a:r>
                      <a:endParaRPr lang="pt-BR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26" marR="56126" marT="0" marB="0"/>
                </a:tc>
                <a:extLst>
                  <a:ext uri="{0D108BD9-81ED-4DB2-BD59-A6C34878D82A}">
                    <a16:rowId xmlns:a16="http://schemas.microsoft.com/office/drawing/2014/main" val="543626843"/>
                  </a:ext>
                </a:extLst>
              </a:tr>
              <a:tr h="832350">
                <a:tc>
                  <a:txBody>
                    <a:bodyPr/>
                    <a:lstStyle/>
                    <a:p>
                      <a:pPr algn="ctr">
                        <a:buNone/>
                        <a:tabLst>
                          <a:tab pos="3352800" algn="l"/>
                        </a:tabLst>
                      </a:pPr>
                      <a:r>
                        <a:rPr lang="pt-BR" sz="1200" kern="100">
                          <a:effectLst/>
                        </a:rPr>
                        <a:t>01</a:t>
                      </a:r>
                      <a:endParaRPr lang="pt-BR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26" marR="56126" marT="0" marB="0"/>
                </a:tc>
                <a:tc>
                  <a:txBody>
                    <a:bodyPr/>
                    <a:lstStyle/>
                    <a:p>
                      <a:pPr>
                        <a:buNone/>
                        <a:tabLst>
                          <a:tab pos="3352800" algn="l"/>
                        </a:tabLst>
                      </a:pPr>
                      <a:r>
                        <a:rPr lang="pt-BR" sz="1200" kern="100" dirty="0">
                          <a:effectLst/>
                        </a:rPr>
                        <a:t>Contratação de Empresa para a Execução do Projeto de Reforma, Adequação e Modernização das Instalações Físicas e Sistemas do Prédio Sede da PREVISCAM.</a:t>
                      </a:r>
                      <a:endParaRPr lang="pt-BR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126" marR="56126" marT="0" marB="0"/>
                </a:tc>
                <a:extLst>
                  <a:ext uri="{0D108BD9-81ED-4DB2-BD59-A6C34878D82A}">
                    <a16:rowId xmlns:a16="http://schemas.microsoft.com/office/drawing/2014/main" val="80519013"/>
                  </a:ext>
                </a:extLst>
              </a:tr>
            </a:tbl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2801E2C0-19FE-9698-2F7A-932B60141851}"/>
              </a:ext>
            </a:extLst>
          </p:cNvPr>
          <p:cNvSpPr txBox="1"/>
          <p:nvPr/>
        </p:nvSpPr>
        <p:spPr>
          <a:xfrm>
            <a:off x="1658429" y="378680"/>
            <a:ext cx="5622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3352800" algn="l"/>
              </a:tabLs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 – DISPENSA PRESENCIAL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FABF85E-7A95-ADF4-588D-BCA485F27CFE}"/>
              </a:ext>
            </a:extLst>
          </p:cNvPr>
          <p:cNvSpPr txBox="1"/>
          <p:nvPr/>
        </p:nvSpPr>
        <p:spPr>
          <a:xfrm>
            <a:off x="1658429" y="3625653"/>
            <a:ext cx="5363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tabLst>
                <a:tab pos="3352800" algn="l"/>
              </a:tabLst>
            </a:pPr>
            <a:r>
              <a:rPr lang="pt-B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 - CONCORRÊNCIA ELETRÔNICA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25BADF-A9DF-D5C7-0A38-438FF602E1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593775" y="305099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D4A6B9E-10DB-737A-4434-EAAAFA733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8429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07A45D-7649-DD23-956E-C000B6338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51B26C-F0DB-4889-B6A3-FE07E152272F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3B7BDA-86A4-6829-2FF3-C6C551D6F620}"/>
              </a:ext>
            </a:extLst>
          </p:cNvPr>
          <p:cNvSpPr txBox="1"/>
          <p:nvPr/>
        </p:nvSpPr>
        <p:spPr>
          <a:xfrm>
            <a:off x="3754772" y="276847"/>
            <a:ext cx="4242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kern="0" dirty="0">
                <a:effectLst/>
                <a:latin typeface="+mj-lt"/>
                <a:ea typeface="Times New Roman" panose="02020603050405020304" pitchFamily="18" charset="0"/>
              </a:rPr>
              <a:t>CONTRATOS</a:t>
            </a:r>
            <a:endParaRPr lang="pt-BR" sz="2800" dirty="0">
              <a:latin typeface="+mj-lt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7EB00CEE-9166-77FD-6A4D-FA11E5707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560051"/>
              </p:ext>
            </p:extLst>
          </p:nvPr>
        </p:nvGraphicFramePr>
        <p:xfrm>
          <a:off x="1554911" y="835047"/>
          <a:ext cx="9480559" cy="52520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02591">
                  <a:extLst>
                    <a:ext uri="{9D8B030D-6E8A-4147-A177-3AD203B41FA5}">
                      <a16:colId xmlns:a16="http://schemas.microsoft.com/office/drawing/2014/main" val="1299287830"/>
                    </a:ext>
                  </a:extLst>
                </a:gridCol>
                <a:gridCol w="2721147">
                  <a:extLst>
                    <a:ext uri="{9D8B030D-6E8A-4147-A177-3AD203B41FA5}">
                      <a16:colId xmlns:a16="http://schemas.microsoft.com/office/drawing/2014/main" val="1293295972"/>
                    </a:ext>
                  </a:extLst>
                </a:gridCol>
                <a:gridCol w="5056821">
                  <a:extLst>
                    <a:ext uri="{9D8B030D-6E8A-4147-A177-3AD203B41FA5}">
                      <a16:colId xmlns:a16="http://schemas.microsoft.com/office/drawing/2014/main" val="3094335882"/>
                    </a:ext>
                  </a:extLst>
                </a:gridCol>
              </a:tblGrid>
              <a:tr h="96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400" b="1" dirty="0">
                          <a:effectLst/>
                        </a:rPr>
                        <a:t>CONTRATO</a:t>
                      </a:r>
                    </a:p>
                    <a:p>
                      <a:pPr algn="ctr">
                        <a:buNone/>
                      </a:pP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400" b="1" dirty="0">
                          <a:effectLst/>
                        </a:rPr>
                        <a:t>FORNECEDOR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PT" sz="1400" b="1" dirty="0">
                          <a:effectLst/>
                        </a:rPr>
                        <a:t>OBJETO</a:t>
                      </a:r>
                      <a:endParaRPr lang="pt-B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extLst>
                  <a:ext uri="{0D108BD9-81ED-4DB2-BD59-A6C34878D82A}">
                    <a16:rowId xmlns:a16="http://schemas.microsoft.com/office/drawing/2014/main" val="893669612"/>
                  </a:ext>
                </a:extLst>
              </a:tr>
              <a:tr h="2892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 dirty="0">
                          <a:effectLst/>
                        </a:rPr>
                        <a:t>01/2024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 dirty="0">
                          <a:effectLst/>
                        </a:rPr>
                        <a:t>COPEL DISTRIBUICAO S.A.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pt-PT" sz="1400" dirty="0">
                          <a:effectLst/>
                        </a:rPr>
                        <a:t>Contratação de empresa para fornecimento de energia elétrica, pelo período e 12 (doze) meses.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extLst>
                  <a:ext uri="{0D108BD9-81ED-4DB2-BD59-A6C34878D82A}">
                    <a16:rowId xmlns:a16="http://schemas.microsoft.com/office/drawing/2014/main" val="2064201489"/>
                  </a:ext>
                </a:extLst>
              </a:tr>
              <a:tr h="4821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>
                          <a:effectLst/>
                        </a:rPr>
                        <a:t>02/2024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>
                          <a:effectLst/>
                        </a:rPr>
                        <a:t>GILBERTO DOLCI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pt-PT" sz="1400" dirty="0">
                          <a:effectLst/>
                        </a:rPr>
                        <a:t>Locação de imóvel, localizado na Rua Roberto Brzezinski, Nº 979, </a:t>
                      </a:r>
                      <a:endParaRPr lang="pt-BR" sz="1400" dirty="0"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pt-PT" sz="1400" dirty="0">
                          <a:effectLst/>
                        </a:rPr>
                        <a:t>Centro, Matrícula, 22419, para fins de instalações da PREVISCAM.</a:t>
                      </a:r>
                      <a:endParaRPr lang="pt-BR" sz="1400" dirty="0"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extLst>
                  <a:ext uri="{0D108BD9-81ED-4DB2-BD59-A6C34878D82A}">
                    <a16:rowId xmlns:a16="http://schemas.microsoft.com/office/drawing/2014/main" val="1828937411"/>
                  </a:ext>
                </a:extLst>
              </a:tr>
              <a:tr h="86787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>
                          <a:effectLst/>
                        </a:rPr>
                        <a:t>89/2024 *</a:t>
                      </a:r>
                      <a:endParaRPr lang="pt-BR" sz="1400">
                        <a:effectLst/>
                      </a:endParaRPr>
                    </a:p>
                    <a:p>
                      <a:pPr>
                        <a:buNone/>
                      </a:pPr>
                      <a:r>
                        <a:rPr lang="pt-PT" sz="1400">
                          <a:effectLst/>
                        </a:rPr>
                        <a:t>Pregão Eletrônico do Município de Campo Mourão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>
                          <a:effectLst/>
                        </a:rPr>
                        <a:t>IPM SISTEMAS LTDA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pt-PT" sz="1400" dirty="0">
                          <a:effectLst/>
                        </a:rPr>
                        <a:t>Contratação de empresa especializada em softwares nativos de plataforma web, operacionalizados em nuvem (internet) via </a:t>
                      </a:r>
                      <a:endParaRPr lang="pt-BR" sz="1400" dirty="0"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pt-PT" sz="1400" dirty="0">
                          <a:effectLst/>
                        </a:rPr>
                        <a:t>navegador web (browser), para </a:t>
                      </a:r>
                      <a:endParaRPr lang="pt-BR" sz="1400" dirty="0"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pt-PT" sz="1400" dirty="0">
                          <a:effectLst/>
                        </a:rPr>
                        <a:t>fornecimento de solução integrada em Sistemas de Gestão Pública Municipal.</a:t>
                      </a:r>
                      <a:endParaRPr lang="pt-BR" sz="1400" dirty="0">
                        <a:effectLst/>
                      </a:endParaRPr>
                    </a:p>
                    <a:p>
                      <a:pPr algn="just">
                        <a:buNone/>
                      </a:pPr>
                      <a:r>
                        <a:rPr lang="pt-PT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extLst>
                  <a:ext uri="{0D108BD9-81ED-4DB2-BD59-A6C34878D82A}">
                    <a16:rowId xmlns:a16="http://schemas.microsoft.com/office/drawing/2014/main" val="2636728689"/>
                  </a:ext>
                </a:extLst>
              </a:tr>
              <a:tr h="3857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>
                          <a:effectLst/>
                        </a:rPr>
                        <a:t>05/2024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 dirty="0">
                          <a:effectLst/>
                        </a:rPr>
                        <a:t>SANEPAR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pt-PT" sz="1400" dirty="0">
                          <a:effectLst/>
                        </a:rPr>
                        <a:t>Contratação de empresa para fornecimento de serviço de água e esgoto, pelo período de 12 (doze) meses.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extLst>
                  <a:ext uri="{0D108BD9-81ED-4DB2-BD59-A6C34878D82A}">
                    <a16:rowId xmlns:a16="http://schemas.microsoft.com/office/drawing/2014/main" val="2575659496"/>
                  </a:ext>
                </a:extLst>
              </a:tr>
              <a:tr h="4821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>
                          <a:effectLst/>
                        </a:rPr>
                        <a:t>06/2024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>
                          <a:effectLst/>
                        </a:rPr>
                        <a:t>CONSTRUTORA SANTOS E SOUZA LTDA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pt-PT" sz="1400" dirty="0">
                          <a:effectLst/>
                        </a:rPr>
                        <a:t>Contratação de empresa para a Execução do Projeto de Reforma, Adequação e Modernização das Instalações Físicas e Sistemas do Prédio Sede da PREVISCAM.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extLst>
                  <a:ext uri="{0D108BD9-81ED-4DB2-BD59-A6C34878D82A}">
                    <a16:rowId xmlns:a16="http://schemas.microsoft.com/office/drawing/2014/main" val="2064217641"/>
                  </a:ext>
                </a:extLst>
              </a:tr>
              <a:tr h="3857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>
                          <a:effectLst/>
                        </a:rPr>
                        <a:t>07/2024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>
                          <a:effectLst/>
                        </a:rPr>
                        <a:t>RENATO FERNANDO CALONEGO EIRELI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pt-PT" sz="1400" dirty="0">
                          <a:effectLst/>
                        </a:rPr>
                        <a:t>Contratação de Serviços e Soluções em Informática, incluindo Instalação em Comodato, Implantação de Solução, Suporte e Treinamento.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extLst>
                  <a:ext uri="{0D108BD9-81ED-4DB2-BD59-A6C34878D82A}">
                    <a16:rowId xmlns:a16="http://schemas.microsoft.com/office/drawing/2014/main" val="2788907321"/>
                  </a:ext>
                </a:extLst>
              </a:tr>
              <a:tr h="77144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>
                          <a:effectLst/>
                        </a:rPr>
                        <a:t>08/2024</a:t>
                      </a:r>
                      <a:endParaRPr lang="pt-B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 dirty="0">
                          <a:effectLst/>
                        </a:rPr>
                        <a:t>LIGGA TELECOMUNICAÇÕES S.A.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PT" sz="1400" dirty="0">
                          <a:effectLst/>
                        </a:rPr>
                        <a:t>Contratação de empresa para fornecimento de Serviço de Acesso à Internet, através de IP Direto, Link Dedicado, com Velocidade de 100mbp/S.</a:t>
                      </a:r>
                      <a:endParaRPr lang="pt-B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61" marR="36161" marT="0" marB="0"/>
                </a:tc>
                <a:extLst>
                  <a:ext uri="{0D108BD9-81ED-4DB2-BD59-A6C34878D82A}">
                    <a16:rowId xmlns:a16="http://schemas.microsoft.com/office/drawing/2014/main" val="1212413335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C406F785-0B30-1A15-54DB-CD293C80DFF5}"/>
              </a:ext>
            </a:extLst>
          </p:cNvPr>
          <p:cNvSpPr txBox="1"/>
          <p:nvPr/>
        </p:nvSpPr>
        <p:spPr>
          <a:xfrm>
            <a:off x="4522398" y="6068862"/>
            <a:ext cx="6094562" cy="560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2710" algn="r">
              <a:lnSpc>
                <a:spcPct val="113000"/>
              </a:lnSpc>
              <a:spcAft>
                <a:spcPts val="15"/>
              </a:spcAft>
              <a:buNone/>
            </a:pPr>
            <a:r>
              <a:rPr lang="pt-B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Fonte: Gerência Administrativa/Módulo IPM Compras e Contratos</a:t>
            </a:r>
          </a:p>
          <a:p>
            <a:pPr marR="92710">
              <a:lnSpc>
                <a:spcPct val="113000"/>
              </a:lnSpc>
              <a:spcAft>
                <a:spcPts val="15"/>
              </a:spcAft>
              <a:buNone/>
            </a:pPr>
            <a:r>
              <a:rPr lang="pt-BR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5F5BD63-6805-7C0F-178C-56818AD9A9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501010" y="276847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0AF8D19-22F3-D48C-490A-E4940FFBE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470" y="5085845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911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D158B82-7BDE-8950-ACED-C66560048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53D890-ABF4-8703-4558-B73E032173E5}"/>
              </a:ext>
            </a:extLst>
          </p:cNvPr>
          <p:cNvSpPr txBox="1"/>
          <p:nvPr/>
        </p:nvSpPr>
        <p:spPr>
          <a:xfrm>
            <a:off x="2288877" y="440896"/>
            <a:ext cx="60945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kern="0" dirty="0">
                <a:effectLst/>
                <a:latin typeface="+mj-lt"/>
                <a:ea typeface="Times New Roman" panose="02020603050405020304" pitchFamily="18" charset="0"/>
              </a:rPr>
              <a:t>ADITIVOS CONTRATUAIS</a:t>
            </a:r>
            <a:endParaRPr lang="pt-BR" sz="2800" dirty="0">
              <a:latin typeface="+mj-lt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1E7F399-03D7-9BD2-5933-EE2C597FE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63568"/>
              </p:ext>
            </p:extLst>
          </p:nvPr>
        </p:nvGraphicFramePr>
        <p:xfrm>
          <a:off x="2288877" y="1278899"/>
          <a:ext cx="7908266" cy="35641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659800">
                  <a:extLst>
                    <a:ext uri="{9D8B030D-6E8A-4147-A177-3AD203B41FA5}">
                      <a16:colId xmlns:a16="http://schemas.microsoft.com/office/drawing/2014/main" val="2417456752"/>
                    </a:ext>
                  </a:extLst>
                </a:gridCol>
                <a:gridCol w="1114489">
                  <a:extLst>
                    <a:ext uri="{9D8B030D-6E8A-4147-A177-3AD203B41FA5}">
                      <a16:colId xmlns:a16="http://schemas.microsoft.com/office/drawing/2014/main" val="4033258221"/>
                    </a:ext>
                  </a:extLst>
                </a:gridCol>
                <a:gridCol w="3133977">
                  <a:extLst>
                    <a:ext uri="{9D8B030D-6E8A-4147-A177-3AD203B41FA5}">
                      <a16:colId xmlns:a16="http://schemas.microsoft.com/office/drawing/2014/main" val="733214763"/>
                    </a:ext>
                  </a:extLst>
                </a:gridCol>
              </a:tblGrid>
              <a:tr h="239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FORNECEDOR</a:t>
                      </a:r>
                      <a:endParaRPr lang="pt-BR" sz="1400" b="1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TIPO</a:t>
                      </a:r>
                      <a:endParaRPr lang="pt-BR" sz="1400" b="1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buNone/>
                      </a:pPr>
                      <a:r>
                        <a:rPr lang="pt-PT" sz="1400" b="1" dirty="0">
                          <a:effectLst/>
                        </a:rPr>
                        <a:t>LICITAÇÃO</a:t>
                      </a:r>
                      <a:endParaRPr lang="pt-BR" sz="1400" b="1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183294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L2F SISTEMAS WEB LTDA ME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Prorrogação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10/2020 – Dispensa de Licitação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1910970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LIGUE MÓVEL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Prorrogação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18/2020 – Dispensa de Licitação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4317085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FORTLINE SEGURANÇA MONITORADA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Prorrogação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630"/>
                        </a:lnSpc>
                        <a:buNone/>
                      </a:pPr>
                      <a:r>
                        <a:rPr lang="pt-PT" sz="1400" dirty="0">
                          <a:effectLst/>
                        </a:rPr>
                        <a:t>06/2021– Dispensa de Licitação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195104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AD HOC CONSULTORIA E ASSESSORIA MEDICA E EMPRESARIAL LTDA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Prorrogação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02/2022 – Dispensa de Licitação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32847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ACTUARIAL - ASSESSORIA E CONSULTORIA ATUARIAL LTDA.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Prorrogação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03/2022 – Dispensa de Licitação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238737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>
                          <a:effectLst/>
                        </a:rPr>
                        <a:t>EDSON MENDES DA SILVA 02115349946</a:t>
                      </a:r>
                      <a:endParaRPr lang="pt-BR" sz="140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Prorrogação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17/2022 – Dispensa de Licitação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00002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>
                          <a:effectLst/>
                        </a:rPr>
                        <a:t>EDSON MENDES DA SILVA 02115349946</a:t>
                      </a:r>
                      <a:endParaRPr lang="pt-BR" sz="140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Prorrogação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17/2022 – Dispensa de Licitação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1836529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400" dirty="0">
                          <a:effectLst/>
                        </a:rPr>
                        <a:t>ROSE SILVA MONITORAMENTO LTDA</a:t>
                      </a:r>
                    </a:p>
                    <a:p>
                      <a:pPr algn="l">
                        <a:buNone/>
                      </a:pP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Prorrogação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01/2023 – Pregão 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355567"/>
                  </a:ext>
                </a:extLst>
              </a:tr>
              <a:tr h="278633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400" dirty="0">
                          <a:effectLst/>
                        </a:rPr>
                        <a:t>ROSE SILVA MONITORAMENTO LTDA</a:t>
                      </a:r>
                    </a:p>
                    <a:p>
                      <a:pPr algn="l">
                        <a:buNone/>
                      </a:pP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>
                          <a:effectLst/>
                        </a:rPr>
                        <a:t>Prorrogação</a:t>
                      </a:r>
                      <a:endParaRPr lang="pt-BR" sz="140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01/2023 – Pregão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1374556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BR" sz="1400" dirty="0">
                          <a:effectLst/>
                        </a:rPr>
                        <a:t>ACTUARY SERVIÇOS DE INFORMÁTICA LTDA</a:t>
                      </a:r>
                    </a:p>
                    <a:p>
                      <a:pPr algn="l">
                        <a:buNone/>
                      </a:pP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>
                          <a:effectLst/>
                        </a:rPr>
                        <a:t>Prorrogação</a:t>
                      </a:r>
                      <a:endParaRPr lang="pt-BR" sz="140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pt-PT" sz="1400" dirty="0">
                          <a:effectLst/>
                        </a:rPr>
                        <a:t>02/2023– Pregão Eletrônico</a:t>
                      </a:r>
                      <a:endParaRPr lang="pt-BR" sz="1400" dirty="0">
                        <a:effectLst/>
                        <a:latin typeface="Carlito"/>
                        <a:ea typeface="Carlit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5938854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A5659DCC-8454-E43C-85F1-64C63876D238}"/>
              </a:ext>
            </a:extLst>
          </p:cNvPr>
          <p:cNvSpPr txBox="1"/>
          <p:nvPr/>
        </p:nvSpPr>
        <p:spPr>
          <a:xfrm>
            <a:off x="3655470" y="4843091"/>
            <a:ext cx="6769579" cy="627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92710" algn="r">
              <a:lnSpc>
                <a:spcPct val="113000"/>
              </a:lnSpc>
              <a:spcAft>
                <a:spcPts val="15"/>
              </a:spcAft>
              <a:buNone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Fonte: Gerência Administrativa/Módulo IPM Compras e Contratos</a:t>
            </a:r>
          </a:p>
          <a:p>
            <a:pPr marR="92710">
              <a:lnSpc>
                <a:spcPct val="113000"/>
              </a:lnSpc>
              <a:spcAft>
                <a:spcPts val="15"/>
              </a:spcAft>
              <a:buNone/>
            </a:pPr>
            <a:r>
              <a:rPr lang="pt-BR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3DE7A39-3149-3FCF-CC8D-88F1BAFD1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896899" y="393074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B4C2E1B-AA83-ACFF-B747-99D7C3E57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2011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D85AD1B-FD66-A23E-2D94-20EE4202D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150" y="447049"/>
            <a:ext cx="10058400" cy="1450757"/>
          </a:xfrm>
        </p:spPr>
        <p:txBody>
          <a:bodyPr>
            <a:normAutofit/>
          </a:bodyPr>
          <a:lstStyle/>
          <a:p>
            <a:r>
              <a:rPr lang="pt-BR" sz="3600" dirty="0"/>
              <a:t>GESTÃO JURÍDICA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C7E2F20-BDCF-8AAC-B151-B1810D3F6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r>
              <a:rPr lang="pt-BR" sz="9600" dirty="0"/>
              <a:t>Pilar fundamental para a sustentabilidade, segurança e regularidade da PREVISCAM</a:t>
            </a:r>
          </a:p>
          <a:p>
            <a:pPr marL="0" indent="0">
              <a:buNone/>
            </a:pPr>
            <a:endParaRPr lang="pt-BR" sz="2200" dirty="0"/>
          </a:p>
          <a:p>
            <a:endParaRPr lang="pt-BR" sz="2200" dirty="0"/>
          </a:p>
          <a:p>
            <a:r>
              <a:rPr lang="pt-BR" sz="9600" dirty="0"/>
              <a:t>1. Consultoria e Pareceres Jurídicos </a:t>
            </a:r>
          </a:p>
          <a:p>
            <a:r>
              <a:rPr lang="pt-BR" sz="9600" dirty="0"/>
              <a:t>      2. Contencioso Judicial e Administrativo - </a:t>
            </a:r>
            <a:r>
              <a:rPr lang="pt-BR" sz="9600" b="1" dirty="0"/>
              <a:t>Representação e Defesa</a:t>
            </a:r>
          </a:p>
          <a:p>
            <a:r>
              <a:rPr lang="pt-BR" sz="9600" dirty="0"/>
              <a:t>            3. Licitações e Contratos </a:t>
            </a:r>
          </a:p>
          <a:p>
            <a:r>
              <a:rPr lang="pt-BR" sz="9600" dirty="0"/>
              <a:t>                  4. Atendimento às Demandas do Tribunal de Contas </a:t>
            </a:r>
          </a:p>
          <a:p>
            <a:r>
              <a:rPr lang="pt-BR" sz="9600" dirty="0"/>
              <a:t>                          5. Apoio Técnico e Normativo à Gestão Previdenciária </a:t>
            </a:r>
          </a:p>
          <a:p>
            <a:r>
              <a:rPr lang="pt-BR" sz="9600" dirty="0"/>
              <a:t> 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90E9422-336D-E23C-CD70-CCB8AD95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7632B1-66BD-9588-2B41-97E56F780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671195" y="447049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8762E17-8762-F12F-8F46-311BA9BA9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691" y="4976865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19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82BF5-E835-41C0-B3DE-AD7A9597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4413"/>
            <a:ext cx="10058400" cy="1243852"/>
          </a:xfrm>
        </p:spPr>
        <p:txBody>
          <a:bodyPr>
            <a:normAutofit fontScale="90000"/>
          </a:bodyPr>
          <a:lstStyle/>
          <a:p>
            <a:r>
              <a:rPr lang="pt-PT" dirty="0"/>
              <a:t>IDENTIFICAÇÃO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DE3CC2-05B2-50CC-3E24-5FB8EDFC7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8265"/>
            <a:ext cx="10058400" cy="3760891"/>
          </a:xfrm>
        </p:spPr>
        <p:txBody>
          <a:bodyPr>
            <a:normAutofit/>
          </a:bodyPr>
          <a:lstStyle/>
          <a:p>
            <a:r>
              <a:rPr lang="pt-BR" sz="2600" u="sng" dirty="0"/>
              <a:t>Prefeito Municipal</a:t>
            </a:r>
            <a:r>
              <a:rPr lang="pt-BR" sz="2600" dirty="0"/>
              <a:t> - João Douglas Fabricio </a:t>
            </a:r>
          </a:p>
          <a:p>
            <a:r>
              <a:rPr lang="pt-BR" sz="2600" u="sng" dirty="0"/>
              <a:t>Superintendente da PREVISCAM</a:t>
            </a:r>
            <a:r>
              <a:rPr lang="pt-BR" sz="2600" dirty="0"/>
              <a:t> - Silvane Bottega </a:t>
            </a:r>
          </a:p>
          <a:p>
            <a:r>
              <a:rPr lang="pt-BR" sz="2600" dirty="0"/>
              <a:t>        </a:t>
            </a:r>
            <a:r>
              <a:rPr lang="pt-BR" sz="2600" u="sng" dirty="0"/>
              <a:t>Equipe Técnica</a:t>
            </a:r>
            <a:r>
              <a:rPr lang="pt-BR" sz="2600" dirty="0"/>
              <a:t>: </a:t>
            </a:r>
            <a:r>
              <a:rPr lang="pt-BR" sz="2600" dirty="0">
                <a:latin typeface="Bahnschrift Condensed" panose="020B0502040204020203" pitchFamily="34" charset="0"/>
              </a:rPr>
              <a:t>    </a:t>
            </a:r>
          </a:p>
          <a:p>
            <a:endParaRPr lang="pt-BR" sz="2600" dirty="0">
              <a:latin typeface="Bahnschrift Condensed" panose="020B0502040204020203" pitchFamily="34" charset="0"/>
            </a:endParaRPr>
          </a:p>
          <a:p>
            <a:endParaRPr lang="pt-BR" sz="2600" dirty="0">
              <a:latin typeface="Bahnschrift Condensed" panose="020B0502040204020203" pitchFamily="34" charset="0"/>
            </a:endParaRPr>
          </a:p>
          <a:p>
            <a:r>
              <a:rPr lang="pt-BR" sz="2600" dirty="0">
                <a:latin typeface="Bahnschrift Condensed" panose="020B0502040204020203" pitchFamily="34" charset="0"/>
              </a:rPr>
              <a:t>  	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C9446D-C6BB-4668-705E-992E78B2F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C3AED95-37FC-7228-976C-5B66F6771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704184"/>
              </p:ext>
            </p:extLst>
          </p:nvPr>
        </p:nvGraphicFramePr>
        <p:xfrm>
          <a:off x="1713946" y="3768710"/>
          <a:ext cx="9411254" cy="1615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05627">
                  <a:extLst>
                    <a:ext uri="{9D8B030D-6E8A-4147-A177-3AD203B41FA5}">
                      <a16:colId xmlns:a16="http://schemas.microsoft.com/office/drawing/2014/main" val="1472140250"/>
                    </a:ext>
                  </a:extLst>
                </a:gridCol>
                <a:gridCol w="4705627">
                  <a:extLst>
                    <a:ext uri="{9D8B030D-6E8A-4147-A177-3AD203B41FA5}">
                      <a16:colId xmlns:a16="http://schemas.microsoft.com/office/drawing/2014/main" val="18364428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Bárbara </a:t>
                      </a:r>
                      <a:r>
                        <a:rPr lang="pt-BR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Elania</a:t>
                      </a: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Menezes Cortez </a:t>
                      </a:r>
                    </a:p>
                    <a:p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Camila Fernanda </a:t>
                      </a:r>
                      <a:r>
                        <a:rPr lang="pt-BR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Pequito</a:t>
                      </a: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Ricci</a:t>
                      </a:r>
                    </a:p>
                    <a:p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Caroline Mirotto</a:t>
                      </a:r>
                    </a:p>
                    <a:p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Edmilson Martins Will</a:t>
                      </a:r>
                    </a:p>
                    <a:p>
                      <a:endParaRPr lang="pt-BR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Floriano </a:t>
                      </a:r>
                      <a:r>
                        <a:rPr lang="pt-BR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Czachorowski</a:t>
                      </a:r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Junior</a:t>
                      </a:r>
                    </a:p>
                    <a:p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Gisele Francielly Tourino</a:t>
                      </a:r>
                    </a:p>
                    <a:p>
                      <a:r>
                        <a:rPr lang="pt-B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Michael Vicente Rezende de Abreu</a:t>
                      </a:r>
                      <a:endParaRPr lang="pt-BR" sz="20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813723"/>
                  </a:ext>
                </a:extLst>
              </a:tr>
            </a:tbl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E7FAFD29-1E08-9EE5-AAA4-9DF2A6839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9951106" y="440367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0CFFBAF-88B5-2CA5-CA05-1F5EE54FD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3" y="5058606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083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4504F-46D2-B91D-C5DD-151A5F1D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393" y="368571"/>
            <a:ext cx="10058400" cy="1450757"/>
          </a:xfrm>
        </p:spPr>
        <p:txBody>
          <a:bodyPr/>
          <a:lstStyle/>
          <a:p>
            <a:r>
              <a:rPr lang="pt-BR" dirty="0"/>
              <a:t>CONTATOS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4FAF2B-D07F-3489-4DC1-AAD43DAAF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Site:  </a:t>
            </a:r>
            <a:r>
              <a:rPr lang="pt-BR" sz="2400" u="sng" dirty="0">
                <a:hlinkClick r:id="rId2"/>
              </a:rPr>
              <a:t>https://previscam.com.br/</a:t>
            </a:r>
            <a:r>
              <a:rPr lang="pt-BR" sz="2400" dirty="0"/>
              <a:t>   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Portal de Serviços Online: </a:t>
            </a:r>
            <a:r>
              <a:rPr lang="pt-BR" sz="2400" u="sng" dirty="0">
                <a:hlinkClick r:id="rId3"/>
              </a:rPr>
              <a:t>https://previscam.actuary.com.br/portal/login.php</a:t>
            </a:r>
            <a:r>
              <a:rPr lang="pt-BR" sz="2400" dirty="0"/>
              <a:t> </a:t>
            </a:r>
          </a:p>
          <a:p>
            <a:r>
              <a:rPr lang="pt-BR" sz="2400" dirty="0"/>
              <a:t> </a:t>
            </a:r>
          </a:p>
          <a:p>
            <a:r>
              <a:rPr lang="pt-BR" sz="2400" dirty="0"/>
              <a:t>Telefone e WhatsApp: 3523 0204 – Para aposentados e pensionistas</a:t>
            </a:r>
          </a:p>
          <a:p>
            <a:r>
              <a:rPr lang="pt-BR" sz="2400" dirty="0"/>
              <a:t>                                     3810 9876 – Para servidores da ativa </a:t>
            </a:r>
          </a:p>
          <a:p>
            <a:r>
              <a:rPr lang="pt-BR" sz="2400" dirty="0"/>
              <a:t> 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EE7C82-40D3-6FF6-B5E8-3C930E575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5D11ADB-B93C-7E10-AD8A-B79492EA43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610235" y="286603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935922-7987-423E-541B-FB115C70C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91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58C79D-8CC6-E995-073D-59618A22A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pic>
        <p:nvPicPr>
          <p:cNvPr id="7" name="Picture 2" descr="Obrigado, você?">
            <a:extLst>
              <a:ext uri="{FF2B5EF4-FFF2-40B4-BE49-F238E27FC236}">
                <a16:creationId xmlns:a16="http://schemas.microsoft.com/office/drawing/2014/main" id="{BDA6E425-876F-1BBE-EC41-FD3E999B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32" y="1736726"/>
            <a:ext cx="9118834" cy="359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803800B-ED39-E795-ACFE-99F6D7E63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610235" y="286603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13AB736-E58C-FEC6-9637-74D76CB78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276" y="5151232"/>
            <a:ext cx="11811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407417-87C1-0C2D-6FD7-B771D93A3AF8}"/>
              </a:ext>
            </a:extLst>
          </p:cNvPr>
          <p:cNvSpPr txBox="1"/>
          <p:nvPr/>
        </p:nvSpPr>
        <p:spPr>
          <a:xfrm>
            <a:off x="4598505" y="551777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2800" dirty="0">
                <a:latin typeface="+mj-lt"/>
              </a:rPr>
              <a:t>EQUIPE</a:t>
            </a:r>
            <a:r>
              <a:rPr lang="pt-BR" sz="2800" dirty="0">
                <a:latin typeface="Bahnschrift" panose="020B0502040204020203" pitchFamily="34" charset="0"/>
              </a:rPr>
              <a:t> PREVISCAM</a:t>
            </a:r>
          </a:p>
        </p:txBody>
      </p:sp>
    </p:spTree>
    <p:extLst>
      <p:ext uri="{BB962C8B-B14F-4D97-AF65-F5344CB8AC3E}">
        <p14:creationId xmlns:p14="http://schemas.microsoft.com/office/powerpoint/2010/main" val="152063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F30269-143E-3382-9B2B-79B9A59C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2E6FDF6-C22B-018E-3A24-A872754A012B}"/>
              </a:ext>
            </a:extLst>
          </p:cNvPr>
          <p:cNvSpPr txBox="1"/>
          <p:nvPr/>
        </p:nvSpPr>
        <p:spPr>
          <a:xfrm>
            <a:off x="1974573" y="791029"/>
            <a:ext cx="10084905" cy="1335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u="sng" dirty="0">
                <a:effectLst/>
                <a:latin typeface="+mj-lt"/>
                <a:ea typeface="Calibri" panose="020F0502020204030204" pitchFamily="34" charset="0"/>
              </a:rPr>
              <a:t>Órgão Colegiados</a:t>
            </a:r>
            <a:r>
              <a:rPr lang="pt-BR" sz="2000" dirty="0">
                <a:effectLst/>
                <a:latin typeface="+mj-lt"/>
                <a:ea typeface="Calibri" panose="020F0502020204030204" pitchFamily="34" charset="0"/>
              </a:rPr>
              <a:t>: Gestão 2024 - 2026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+mj-lt"/>
              </a:rPr>
              <a:t>I - CONSELHOS DA PREVISCAM</a:t>
            </a:r>
          </a:p>
          <a:p>
            <a:pPr>
              <a:lnSpc>
                <a:spcPct val="150000"/>
              </a:lnSpc>
            </a:pP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67C8BAE8-1112-15D8-C6E9-3B7028F20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25676"/>
              </p:ext>
            </p:extLst>
          </p:nvPr>
        </p:nvGraphicFramePr>
        <p:xfrm>
          <a:off x="1652312" y="2201276"/>
          <a:ext cx="7858539" cy="401854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021062">
                  <a:extLst>
                    <a:ext uri="{9D8B030D-6E8A-4147-A177-3AD203B41FA5}">
                      <a16:colId xmlns:a16="http://schemas.microsoft.com/office/drawing/2014/main" val="4105084960"/>
                    </a:ext>
                  </a:extLst>
                </a:gridCol>
                <a:gridCol w="3141673">
                  <a:extLst>
                    <a:ext uri="{9D8B030D-6E8A-4147-A177-3AD203B41FA5}">
                      <a16:colId xmlns:a16="http://schemas.microsoft.com/office/drawing/2014/main" val="3619361283"/>
                    </a:ext>
                  </a:extLst>
                </a:gridCol>
                <a:gridCol w="2695804">
                  <a:extLst>
                    <a:ext uri="{9D8B030D-6E8A-4147-A177-3AD203B41FA5}">
                      <a16:colId xmlns:a16="http://schemas.microsoft.com/office/drawing/2014/main" val="2421651005"/>
                    </a:ext>
                  </a:extLst>
                </a:gridCol>
              </a:tblGrid>
              <a:tr h="523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 dirty="0">
                          <a:effectLst/>
                        </a:rPr>
                        <a:t>REPRESENTANTES</a:t>
                      </a:r>
                      <a:endParaRPr lang="pt-BR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CONSELHO DE ADMINISTRAÇÃO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CONSELHO FISCAL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114589"/>
                  </a:ext>
                </a:extLst>
              </a:tr>
              <a:tr h="523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Aposentados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Lourdes Gadotti de Campos </a:t>
                      </a:r>
                      <a:endParaRPr lang="pt-BR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Adail João dos Santos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7347305"/>
                  </a:ext>
                </a:extLst>
              </a:tr>
              <a:tr h="523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Assercam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 dirty="0">
                          <a:effectLst/>
                        </a:rPr>
                        <a:t>Josmar de Campos Gonçalves </a:t>
                      </a:r>
                      <a:endParaRPr lang="pt-BR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Claudio Teles Lima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292329"/>
                  </a:ext>
                </a:extLst>
              </a:tr>
              <a:tr h="523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Sindiscam</a:t>
                      </a:r>
                      <a:endParaRPr lang="pt-BR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Josiane Flores Munis da Silva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Aline Cristina Ambrósio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3749726"/>
                  </a:ext>
                </a:extLst>
              </a:tr>
              <a:tr h="5235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Legislativo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Luiz Fernando Vila Nova </a:t>
                      </a:r>
                      <a:endParaRPr lang="pt-BR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Elias da Silva </a:t>
                      </a:r>
                      <a:endParaRPr lang="pt-BR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8248179"/>
                  </a:ext>
                </a:extLst>
              </a:tr>
              <a:tr h="6255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Executivo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Adriana Borges de Araujo Smaha 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Sergio Luís Vieira </a:t>
                      </a:r>
                      <a:endParaRPr lang="pt-BR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>
                          <a:effectLst/>
                        </a:rPr>
                        <a:t> </a:t>
                      </a:r>
                      <a:endParaRPr lang="pt-BR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715645"/>
                  </a:ext>
                </a:extLst>
              </a:tr>
              <a:tr h="7022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 dirty="0">
                          <a:effectLst/>
                        </a:rPr>
                        <a:t>Previscam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 dirty="0">
                          <a:effectLst/>
                        </a:rPr>
                        <a:t>Silvane Bottega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1600" dirty="0">
                          <a:effectLst/>
                        </a:rPr>
                        <a:t>Floriano 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r>
                        <a:rPr lang="pt-BR" sz="1600" dirty="0" err="1">
                          <a:effectLst/>
                        </a:rPr>
                        <a:t>Czachorowski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r>
                        <a:rPr lang="pt-PT" sz="1600" dirty="0">
                          <a:effectLst/>
                        </a:rPr>
                        <a:t> Jr</a:t>
                      </a:r>
                      <a:endParaRPr lang="pt-BR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6542612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81FA5E12-F0BA-A72A-D280-FBD121978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800142" y="411162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F9F32D5-F9A9-1C59-50FF-939A8EC0B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726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54F0C62-58CF-266A-B516-4BA66D3AE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F7CA45-E5FA-EC66-5E84-0F327AC4D1EB}"/>
              </a:ext>
            </a:extLst>
          </p:cNvPr>
          <p:cNvSpPr txBox="1"/>
          <p:nvPr/>
        </p:nvSpPr>
        <p:spPr>
          <a:xfrm>
            <a:off x="2650434" y="868709"/>
            <a:ext cx="4214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- COMITÊ DE INVESTIMENTOS</a:t>
            </a:r>
            <a:endParaRPr lang="pt-BR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0D6E13C-A3C9-F8E9-141B-D99382D20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144591"/>
              </p:ext>
            </p:extLst>
          </p:nvPr>
        </p:nvGraphicFramePr>
        <p:xfrm>
          <a:off x="1550503" y="1747011"/>
          <a:ext cx="7752523" cy="336397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20167">
                  <a:extLst>
                    <a:ext uri="{9D8B030D-6E8A-4147-A177-3AD203B41FA5}">
                      <a16:colId xmlns:a16="http://schemas.microsoft.com/office/drawing/2014/main" val="4269030865"/>
                    </a:ext>
                  </a:extLst>
                </a:gridCol>
                <a:gridCol w="3532356">
                  <a:extLst>
                    <a:ext uri="{9D8B030D-6E8A-4147-A177-3AD203B41FA5}">
                      <a16:colId xmlns:a16="http://schemas.microsoft.com/office/drawing/2014/main" val="1708149219"/>
                    </a:ext>
                  </a:extLst>
                </a:gridCol>
              </a:tblGrid>
              <a:tr h="353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Silvane Bottega ....................................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BR" sz="2000">
                          <a:effectLst/>
                        </a:rPr>
                        <a:t>Superintendente 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024158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BR" sz="2000" dirty="0">
                          <a:effectLst/>
                        </a:rPr>
                        <a:t>Floriano </a:t>
                      </a:r>
                      <a:r>
                        <a:rPr lang="pt-BR" sz="2000" dirty="0" err="1">
                          <a:effectLst/>
                        </a:rPr>
                        <a:t>Czachorowski</a:t>
                      </a:r>
                      <a:r>
                        <a:rPr lang="pt-BR" sz="2000" dirty="0">
                          <a:effectLst/>
                        </a:rPr>
                        <a:t> Junior...............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Gestor Financeiro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413574"/>
                  </a:ext>
                </a:extLst>
              </a:tr>
              <a:tr h="1323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BR" sz="2000" dirty="0">
                          <a:effectLst/>
                        </a:rPr>
                        <a:t>Gisele Francielly Tourino.......................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Procuradora Jurídica 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3225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BR" sz="2000" dirty="0">
                          <a:effectLst/>
                        </a:rPr>
                        <a:t>Michael Vicente Rezende de Abreu.....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Diretor Geral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4886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BR" sz="2000" dirty="0">
                          <a:effectLst/>
                        </a:rPr>
                        <a:t>Sergio Luís Vieira..................................</a:t>
                      </a:r>
                    </a:p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buNone/>
                      </a:pPr>
                      <a:r>
                        <a:rPr lang="pt-PT" sz="2000" dirty="0">
                          <a:effectLst/>
                        </a:rPr>
                        <a:t>Conselheiro Fiscal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5484532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B7741AFD-5575-2C86-EB3B-75CA82A05B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1124418" y="425796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5D968E-0CCC-AD80-9BB8-5B6A17337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302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FD79E2-8BCB-2B45-F5C5-D79A5F9F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pic>
        <p:nvPicPr>
          <p:cNvPr id="77" name="Imagem 76">
            <a:extLst>
              <a:ext uri="{FF2B5EF4-FFF2-40B4-BE49-F238E27FC236}">
                <a16:creationId xmlns:a16="http://schemas.microsoft.com/office/drawing/2014/main" id="{E4D5911F-E4D3-8214-6ED8-35FF56D54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9" y="-411162"/>
            <a:ext cx="10075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1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4CBD5A9-0727-D3A5-95D9-78CD2CF3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758" y="657444"/>
            <a:ext cx="10058400" cy="1450757"/>
          </a:xfrm>
        </p:spPr>
        <p:txBody>
          <a:bodyPr/>
          <a:lstStyle/>
          <a:p>
            <a:r>
              <a:rPr lang="pt-BR" dirty="0"/>
              <a:t>LEGISLAÇÃO LOCAL</a:t>
            </a:r>
            <a:br>
              <a:rPr lang="pt-BR" b="1" dirty="0"/>
            </a:br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B8B94F-16C1-2E74-50D1-C0F902C46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sz="2400" dirty="0"/>
              <a:t>Lei Nº 718 de 28 de dezembro de 1990. – Criação da PREVISCAM</a:t>
            </a:r>
            <a:endParaRPr lang="pt-BR" sz="2400" b="1" dirty="0"/>
          </a:p>
          <a:p>
            <a:pPr lvl="0"/>
            <a:r>
              <a:rPr lang="pt-BR" sz="2400" dirty="0"/>
              <a:t>Emenda à Lei Orgânica Nº 01 de 15 de dezembro de 2021.</a:t>
            </a:r>
            <a:endParaRPr lang="pt-BR" sz="2400" b="1" dirty="0"/>
          </a:p>
          <a:p>
            <a:pPr lvl="0"/>
            <a:r>
              <a:rPr lang="pt-BR" sz="2400" dirty="0"/>
              <a:t>Lei Complementar Nº 66 de 23 de dezembro de 2021.</a:t>
            </a:r>
          </a:p>
          <a:p>
            <a:pPr lvl="0"/>
            <a:r>
              <a:rPr lang="pt-PT" sz="2400" dirty="0"/>
              <a:t>Lei N° 2.493 de 08 DE OUTUBRO DE 2009 e alterações posteriores.</a:t>
            </a:r>
            <a:endParaRPr lang="pt-BR" sz="2400" dirty="0"/>
          </a:p>
          <a:p>
            <a:pPr lvl="0"/>
            <a:r>
              <a:rPr lang="pt-PT" sz="2400" dirty="0"/>
              <a:t>Lei N° 4.600 de 22 de dezembro de 2023.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783328F-ACBC-E2BF-E09E-CBA6DF89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94EF83-1835-4C7A-B4B2-F0B720F5AC0B}" type="datetime1">
              <a:rPr lang="pt-BR" smtClean="0"/>
              <a:t>12/08/2025</a:t>
            </a:fld>
            <a:endParaRPr lang="en-US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BBCF3B-BD62-FADC-E159-D7BEC9E250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940849" y="496997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68424D7-7935-4234-A65B-15C4B51136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049" y="4965701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24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13A8C-0C7C-24B0-3E2C-7BE843686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9089" y="495661"/>
            <a:ext cx="9067137" cy="1450757"/>
          </a:xfrm>
        </p:spPr>
        <p:txBody>
          <a:bodyPr>
            <a:normAutofit fontScale="90000"/>
          </a:bodyPr>
          <a:lstStyle/>
          <a:p>
            <a:br>
              <a:rPr lang="pt-BR" sz="2700" b="1" dirty="0"/>
            </a:br>
            <a:br>
              <a:rPr lang="pt-BR" sz="2700" b="1" dirty="0"/>
            </a:br>
            <a:br>
              <a:rPr lang="pt-BR" sz="2700" b="1" dirty="0"/>
            </a:br>
            <a:br>
              <a:rPr lang="pt-BR" sz="2700" b="1" dirty="0"/>
            </a:br>
            <a:br>
              <a:rPr lang="pt-BR" sz="2700" b="1" dirty="0"/>
            </a:br>
            <a:br>
              <a:rPr lang="pt-BR" sz="2700" b="1" dirty="0"/>
            </a:br>
            <a:br>
              <a:rPr lang="pt-BR" sz="2700" b="1" dirty="0"/>
            </a:br>
            <a:br>
              <a:rPr lang="pt-BR" sz="2700" b="1" dirty="0"/>
            </a:br>
            <a:br>
              <a:rPr lang="pt-BR" sz="2700" b="1" dirty="0"/>
            </a:br>
            <a:br>
              <a:rPr lang="pt-BR" sz="2700" b="1" dirty="0"/>
            </a:br>
            <a:br>
              <a:rPr lang="pt-BR" sz="2700" b="1" dirty="0"/>
            </a:br>
            <a:r>
              <a:rPr lang="pt-BR" sz="4000" b="1" dirty="0"/>
              <a:t> </a:t>
            </a:r>
            <a:br>
              <a:rPr lang="pt-BR" sz="4000" dirty="0"/>
            </a:br>
            <a:r>
              <a:rPr lang="pt-BR" sz="4000" b="1" dirty="0"/>
              <a:t> </a:t>
            </a:r>
            <a:r>
              <a:rPr lang="pt-PT" sz="4000" dirty="0"/>
              <a:t> </a:t>
            </a:r>
            <a:br>
              <a:rPr lang="pt-BR" sz="4000" dirty="0"/>
            </a:br>
            <a:r>
              <a:rPr lang="pt-BR" sz="4000" dirty="0"/>
              <a:t>         </a:t>
            </a:r>
            <a:r>
              <a:rPr lang="pt-BR" sz="4900" dirty="0"/>
              <a:t>SEGURADOS</a:t>
            </a:r>
            <a:r>
              <a:rPr lang="pt-BR" sz="4900" b="1" dirty="0"/>
              <a:t> </a:t>
            </a:r>
            <a:br>
              <a:rPr lang="pt-BR" sz="2700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64B4C9-6BC2-B3D5-D506-35969F272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80765"/>
            <a:ext cx="10058400" cy="4466073"/>
          </a:xfrm>
        </p:spPr>
        <p:txBody>
          <a:bodyPr/>
          <a:lstStyle/>
          <a:p>
            <a:r>
              <a:rPr lang="pt-BR" dirty="0"/>
              <a:t>TABELA DE SEGURADOS DA PREVISCAM 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33F77F-2724-83D1-30C4-AC067D19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12/08/2025</a:t>
            </a:fld>
            <a:endParaRPr lang="en-US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DB08E12-7879-2281-F443-36F24534E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878748"/>
              </p:ext>
            </p:extLst>
          </p:nvPr>
        </p:nvGraphicFramePr>
        <p:xfrm>
          <a:off x="1609927" y="2796276"/>
          <a:ext cx="9206601" cy="244792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455657">
                  <a:extLst>
                    <a:ext uri="{9D8B030D-6E8A-4147-A177-3AD203B41FA5}">
                      <a16:colId xmlns:a16="http://schemas.microsoft.com/office/drawing/2014/main" val="928111350"/>
                    </a:ext>
                  </a:extLst>
                </a:gridCol>
                <a:gridCol w="1820327">
                  <a:extLst>
                    <a:ext uri="{9D8B030D-6E8A-4147-A177-3AD203B41FA5}">
                      <a16:colId xmlns:a16="http://schemas.microsoft.com/office/drawing/2014/main" val="4180770493"/>
                    </a:ext>
                  </a:extLst>
                </a:gridCol>
                <a:gridCol w="2013636">
                  <a:extLst>
                    <a:ext uri="{9D8B030D-6E8A-4147-A177-3AD203B41FA5}">
                      <a16:colId xmlns:a16="http://schemas.microsoft.com/office/drawing/2014/main" val="712941493"/>
                    </a:ext>
                  </a:extLst>
                </a:gridCol>
                <a:gridCol w="1916981">
                  <a:extLst>
                    <a:ext uri="{9D8B030D-6E8A-4147-A177-3AD203B41FA5}">
                      <a16:colId xmlns:a16="http://schemas.microsoft.com/office/drawing/2014/main" val="2256302837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800" dirty="0">
                          <a:effectLst/>
                        </a:rPr>
                        <a:t>SEGURADOS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800" dirty="0">
                          <a:effectLst/>
                        </a:rPr>
                        <a:t> 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800" dirty="0">
                          <a:effectLst/>
                        </a:rPr>
                        <a:t>FUNDO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800" dirty="0">
                          <a:effectLst/>
                        </a:rPr>
                        <a:t> FINANCEIRO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800" dirty="0">
                          <a:effectLst/>
                        </a:rPr>
                        <a:t>FUNDO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800" dirty="0">
                          <a:effectLst/>
                        </a:rPr>
                        <a:t>PREVIDENCIÁRIO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800" dirty="0">
                          <a:effectLst/>
                        </a:rPr>
                        <a:t>TOTAL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378101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800" dirty="0">
                          <a:effectLst/>
                        </a:rPr>
                        <a:t>Ativos            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PT" sz="1800">
                          <a:effectLst/>
                        </a:rPr>
                        <a:t>427</a:t>
                      </a:r>
                      <a:endParaRPr lang="pt-BR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PT" sz="1800">
                          <a:effectLst/>
                        </a:rPr>
                        <a:t>1.869</a:t>
                      </a:r>
                      <a:endParaRPr lang="pt-BR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800" b="1" dirty="0">
                          <a:effectLst/>
                        </a:rPr>
                        <a:t>2.296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037135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800" dirty="0">
                          <a:effectLst/>
                        </a:rPr>
                        <a:t>Aposentados e Pensionistas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PT" sz="1800" dirty="0">
                          <a:effectLst/>
                        </a:rPr>
                        <a:t>567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PT" sz="1800">
                          <a:effectLst/>
                        </a:rPr>
                        <a:t>453</a:t>
                      </a:r>
                      <a:endParaRPr lang="pt-BR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800" b="1" dirty="0">
                          <a:effectLst/>
                        </a:rPr>
                        <a:t>1.020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58877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pt-BR" sz="1800" dirty="0">
                          <a:effectLst/>
                        </a:rPr>
                        <a:t>Total</a:t>
                      </a:r>
                    </a:p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PT" sz="1800" dirty="0">
                          <a:effectLst/>
                        </a:rPr>
                        <a:t>994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PT" sz="1800">
                          <a:effectLst/>
                        </a:rPr>
                        <a:t>2.322</a:t>
                      </a:r>
                      <a:endParaRPr lang="pt-BR" sz="1800" b="1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r>
                        <a:rPr lang="pt-BR" sz="1800" b="1" dirty="0">
                          <a:effectLst/>
                        </a:rPr>
                        <a:t>3.316</a:t>
                      </a:r>
                      <a:endParaRPr lang="pt-BR" sz="1800" b="1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5888341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7943DB77-FE11-741B-52BC-6B7C7270F340}"/>
              </a:ext>
            </a:extLst>
          </p:cNvPr>
          <p:cNvSpPr txBox="1"/>
          <p:nvPr/>
        </p:nvSpPr>
        <p:spPr>
          <a:xfrm>
            <a:off x="4389222" y="5413381"/>
            <a:ext cx="6427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Fonte: Gerência Administrativa da PREVISCAM, em 31/12/2024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D0F9135-EA1E-9E04-6870-4D1B904A9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42"/>
          <a:stretch/>
        </p:blipFill>
        <p:spPr bwMode="auto">
          <a:xfrm>
            <a:off x="1402157" y="335214"/>
            <a:ext cx="852170" cy="885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CCB7898-17D0-1AFF-8852-B2CD3AA00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335214"/>
            <a:ext cx="1181100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1774842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do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0_TF56160789" id="{80AA9D2D-EE59-4148-A11E-A51EEE828B28}" vid="{AEAFD717-D3C8-4034-8F7E-D5220B0CCEB8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{6B0B4B7A-AC36-4255-9601-AC483EACD049}tf56160789_win32</Template>
  <TotalTime>1790</TotalTime>
  <Words>3079</Words>
  <Application>Microsoft Office PowerPoint</Application>
  <PresentationFormat>Widescreen</PresentationFormat>
  <Paragraphs>849</Paragraphs>
  <Slides>41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51" baseType="lpstr">
      <vt:lpstr>Arial</vt:lpstr>
      <vt:lpstr>Bahnschrift</vt:lpstr>
      <vt:lpstr>Bahnschrift Condensed</vt:lpstr>
      <vt:lpstr>Bookman Old Style</vt:lpstr>
      <vt:lpstr>Calibri</vt:lpstr>
      <vt:lpstr>Carlito</vt:lpstr>
      <vt:lpstr>Franklin Gothic Book</vt:lpstr>
      <vt:lpstr>Times New Roman</vt:lpstr>
      <vt:lpstr>Wingdings</vt:lpstr>
      <vt:lpstr>Personalizado</vt:lpstr>
      <vt:lpstr>AUDIÊNCIA PÚBLICA DE PRESTAÇÃO DE CONTAS 2025 Exercício de 2024</vt:lpstr>
      <vt:lpstr>Relatório de Governança Corporativa Exercício de 2024</vt:lpstr>
      <vt:lpstr>“A sustentabilidade de um RPPS não é apenas um dever legal – é um compromisso ético com as futuras gerações”</vt:lpstr>
      <vt:lpstr>IDENTIFICAÇÃO </vt:lpstr>
      <vt:lpstr>Apresentação do PowerPoint</vt:lpstr>
      <vt:lpstr>Apresentação do PowerPoint</vt:lpstr>
      <vt:lpstr>Apresentação do PowerPoint</vt:lpstr>
      <vt:lpstr>LEGISLAÇÃO LOCAL </vt:lpstr>
      <vt:lpstr>                         SEGURADOS  </vt:lpstr>
      <vt:lpstr>Apresentação do PowerPoint</vt:lpstr>
      <vt:lpstr>Apresentação do PowerPoint</vt:lpstr>
      <vt:lpstr>Apresentação do PowerPoint</vt:lpstr>
      <vt:lpstr>Apresentação do PowerPoint</vt:lpstr>
      <vt:lpstr>BENEFÍCIOS PREVIDENCIÁRIOS CONCEDIDOS EM 2024</vt:lpstr>
      <vt:lpstr>EVOLUÇÃO DA FOLHA DE PAGAMENTO  CUSTO DOS BENEFÍCIOS EM R$</vt:lpstr>
      <vt:lpstr>Apresentação do PowerPoint</vt:lpstr>
      <vt:lpstr>RECEITAS E DESPESAS </vt:lpstr>
      <vt:lpstr>Apresentação do PowerPoint</vt:lpstr>
      <vt:lpstr>Apresentação do PowerPoint</vt:lpstr>
      <vt:lpstr>GESTÃO ATUARIAL</vt:lpstr>
      <vt:lpstr>EVOLUÇÃO DO RESULTADO TÉCNICO ATUARIAL – FUNDO FINANCEIRO</vt:lpstr>
      <vt:lpstr>EVOLUÇÃO DO RESULTADO TÉCNICO ATUARIAL – FUNDO PREVIDENCIÁRIO</vt:lpstr>
      <vt:lpstr>GESTÃO DE INVESTIMENTOS</vt:lpstr>
      <vt:lpstr>SITUAÇÃO FINANCEIRA POR FUNDO</vt:lpstr>
      <vt:lpstr>APLICAÇÕES FINANCEIRAS –  CARTEIRA DE INVESTIMENTOS</vt:lpstr>
      <vt:lpstr>Apresentação do PowerPoint</vt:lpstr>
      <vt:lpstr>ALOCAÇÃO DOS INVESTIMENTOS </vt:lpstr>
      <vt:lpstr>Apresentação do PowerPoint</vt:lpstr>
      <vt:lpstr>SÉRIE HISTÓRICA DAS METAS DE RENTABILIDADE</vt:lpstr>
      <vt:lpstr>   GESTÃO DE PESSOAL E EDUCAÇÃO PREVIDENCIÁRIA</vt:lpstr>
      <vt:lpstr>CONTROLE DE BASE DE DADOS</vt:lpstr>
      <vt:lpstr>PERÍCIA MÉDICA PREVIDENCIÁRIA</vt:lpstr>
      <vt:lpstr>Apresentação do PowerPoint</vt:lpstr>
      <vt:lpstr>LICITAÇÕES E CONTRATOS</vt:lpstr>
      <vt:lpstr>Apresentação do PowerPoint</vt:lpstr>
      <vt:lpstr>Apresentação do PowerPoint</vt:lpstr>
      <vt:lpstr>Apresentação do PowerPoint</vt:lpstr>
      <vt:lpstr>Apresentação do PowerPoint</vt:lpstr>
      <vt:lpstr>GESTÃO JURÍDICA</vt:lpstr>
      <vt:lpstr>CONTATOS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Silvane Bottega</dc:creator>
  <cp:lastModifiedBy>Silvane Bottega</cp:lastModifiedBy>
  <cp:revision>23</cp:revision>
  <dcterms:created xsi:type="dcterms:W3CDTF">2025-07-01T14:21:31Z</dcterms:created>
  <dcterms:modified xsi:type="dcterms:W3CDTF">2025-08-12T18:33:06Z</dcterms:modified>
</cp:coreProperties>
</file>